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 id="2147483663" r:id="rId5"/>
  </p:sldMasterIdLst>
  <p:notesMasterIdLst>
    <p:notesMasterId r:id="rId17"/>
  </p:notesMasterIdLst>
  <p:sldIdLst>
    <p:sldId id="270" r:id="rId6"/>
    <p:sldId id="274" r:id="rId7"/>
    <p:sldId id="283" r:id="rId8"/>
    <p:sldId id="284" r:id="rId9"/>
    <p:sldId id="285" r:id="rId10"/>
    <p:sldId id="286" r:id="rId11"/>
    <p:sldId id="287" r:id="rId12"/>
    <p:sldId id="288" r:id="rId13"/>
    <p:sldId id="289" r:id="rId14"/>
    <p:sldId id="290" r:id="rId15"/>
    <p:sldId id="272" r:id="rId16"/>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agi Satoshi" initials="T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14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CE163-1F5F-422F-B2C3-3DFA796FF170}" v="3" dt="2019-06-19T07:15:24.15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2" autoAdjust="0"/>
    <p:restoredTop sz="94660"/>
  </p:normalViewPr>
  <p:slideViewPr>
    <p:cSldViewPr snapToGrid="0">
      <p:cViewPr varScale="1">
        <p:scale>
          <a:sx n="69" d="100"/>
          <a:sy n="69" d="100"/>
        </p:scale>
        <p:origin x="1374" y="6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kita Kohei (瀧田 浩平)" userId="451d219e-3110-41ab-a544-b07d631dc9c3" providerId="ADAL" clId="{177CE163-1F5F-422F-B2C3-3DFA796FF170}"/>
    <pc:docChg chg="undo modSld">
      <pc:chgData name="Takita Kohei (瀧田 浩平)" userId="451d219e-3110-41ab-a544-b07d631dc9c3" providerId="ADAL" clId="{177CE163-1F5F-422F-B2C3-3DFA796FF170}" dt="2019-06-19T07:15:24.153" v="2" actId="14100"/>
      <pc:docMkLst>
        <pc:docMk/>
      </pc:docMkLst>
      <pc:sldChg chg="modSp">
        <pc:chgData name="Takita Kohei (瀧田 浩平)" userId="451d219e-3110-41ab-a544-b07d631dc9c3" providerId="ADAL" clId="{177CE163-1F5F-422F-B2C3-3DFA796FF170}" dt="2019-06-19T07:15:24.153" v="2" actId="14100"/>
        <pc:sldMkLst>
          <pc:docMk/>
          <pc:sldMk cId="1254948476" sldId="284"/>
        </pc:sldMkLst>
        <pc:picChg chg="mod">
          <ac:chgData name="Takita Kohei (瀧田 浩平)" userId="451d219e-3110-41ab-a544-b07d631dc9c3" providerId="ADAL" clId="{177CE163-1F5F-422F-B2C3-3DFA796FF170}" dt="2019-06-19T07:15:24.153" v="2" actId="14100"/>
          <ac:picMkLst>
            <pc:docMk/>
            <pc:sldMk cId="1254948476" sldId="284"/>
            <ac:picMk id="19" creationId="{49F826BB-6EB6-4732-875D-FF8E5FBC9B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012C1-2A32-4DA6-B2E8-DB91FEEB4CB1}" type="datetimeFigureOut">
              <a:rPr kumimoji="1" lang="ja-JP" altLang="en-US" smtClean="0"/>
              <a:t>2019/6/19</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F3F04-CE6F-42F1-B23F-BDB1550C79D5}" type="slidenum">
              <a:rPr kumimoji="1" lang="ja-JP" altLang="en-US" smtClean="0"/>
              <a:t>‹#›</a:t>
            </a:fld>
            <a:endParaRPr kumimoji="1" lang="ja-JP" altLang="en-US"/>
          </a:p>
        </p:txBody>
      </p:sp>
    </p:spTree>
    <p:extLst>
      <p:ext uri="{BB962C8B-B14F-4D97-AF65-F5344CB8AC3E}">
        <p14:creationId xmlns:p14="http://schemas.microsoft.com/office/powerpoint/2010/main" val="16425831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747C8BA-8183-4922-BB9B-1D4E911C1B08}" type="slidenum">
              <a:rPr lang="en-US" altLang="ja-JP" smtClean="0"/>
              <a:pPr>
                <a:defRPr/>
              </a:pPr>
              <a:t>1</a:t>
            </a:fld>
            <a:endParaRPr lang="en-US" altLang="ja-JP" dirty="0"/>
          </a:p>
        </p:txBody>
      </p:sp>
    </p:spTree>
    <p:extLst>
      <p:ext uri="{BB962C8B-B14F-4D97-AF65-F5344CB8AC3E}">
        <p14:creationId xmlns:p14="http://schemas.microsoft.com/office/powerpoint/2010/main" val="37993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959207" y="169781"/>
            <a:ext cx="6143626" cy="442035"/>
          </a:xfrm>
        </p:spPr>
        <p:txBody>
          <a:bodyPr tIns="36000"/>
          <a:lstStyle>
            <a:lvl1pPr>
              <a:defRPr sz="2400" baseline="0">
                <a:solidFill>
                  <a:schemeClr val="tx1"/>
                </a:solidFill>
              </a:defRPr>
            </a:lvl1pPr>
          </a:lstStyle>
          <a:p>
            <a:r>
              <a:rPr lang="ja-JP" altLang="en-US"/>
              <a:t>マスター タイトルの書式設定</a:t>
            </a:r>
            <a:endParaRPr lang="ja-JP" altLang="en-US" dirty="0"/>
          </a:p>
        </p:txBody>
      </p:sp>
      <p:sp>
        <p:nvSpPr>
          <p:cNvPr id="4" name="Rectangle 3">
            <a:extLst>
              <a:ext uri="{FF2B5EF4-FFF2-40B4-BE49-F238E27FC236}">
                <a16:creationId xmlns:a16="http://schemas.microsoft.com/office/drawing/2014/main" id="{16EFA044-4EB2-4857-BFB4-A12DA265CA3B}"/>
              </a:ext>
            </a:extLst>
          </p:cNvPr>
          <p:cNvSpPr>
            <a:spLocks noGrp="1" noChangeArrowheads="1"/>
          </p:cNvSpPr>
          <p:nvPr>
            <p:ph idx="1"/>
          </p:nvPr>
        </p:nvSpPr>
        <p:spPr bwMode="auto">
          <a:xfrm>
            <a:off x="273052" y="741593"/>
            <a:ext cx="9298966" cy="144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dirty="0"/>
          </a:p>
        </p:txBody>
      </p:sp>
    </p:spTree>
    <p:extLst>
      <p:ext uri="{BB962C8B-B14F-4D97-AF65-F5344CB8AC3E}">
        <p14:creationId xmlns:p14="http://schemas.microsoft.com/office/powerpoint/2010/main" val="52554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title header 32p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46895" y="3427144"/>
            <a:ext cx="7030800" cy="640800"/>
          </a:xfrm>
          <a:prstGeom prst="rect">
            <a:avLst/>
          </a:prstGeom>
        </p:spPr>
        <p:txBody>
          <a:bodyPr>
            <a:normAutofit/>
          </a:bodyPr>
          <a:lstStyle>
            <a:lvl1pPr algn="l">
              <a:defRPr sz="3200" b="0">
                <a:latin typeface="+mj-ea"/>
                <a:ea typeface="+mj-ea"/>
              </a:defRPr>
            </a:lvl1pPr>
          </a:lstStyle>
          <a:p>
            <a:r>
              <a:rPr kumimoji="1" lang="ja-JP" altLang="en-US" dirty="0"/>
              <a:t>タイトルの入力（章題など）</a:t>
            </a:r>
          </a:p>
        </p:txBody>
      </p:sp>
      <p:sp>
        <p:nvSpPr>
          <p:cNvPr id="3" name="サブタイトル 2"/>
          <p:cNvSpPr>
            <a:spLocks noGrp="1"/>
          </p:cNvSpPr>
          <p:nvPr>
            <p:ph type="subTitle" idx="1" hasCustomPrompt="1"/>
          </p:nvPr>
        </p:nvSpPr>
        <p:spPr>
          <a:xfrm>
            <a:off x="546895" y="4107163"/>
            <a:ext cx="3672000" cy="723600"/>
          </a:xfrm>
          <a:prstGeom prst="rect">
            <a:avLst/>
          </a:prstGeom>
        </p:spPr>
        <p:txBody>
          <a:bodyPr>
            <a:normAutofit/>
          </a:bodyPr>
          <a:lstStyle>
            <a:lvl1pPr marL="0" indent="0" algn="l">
              <a:buNone/>
              <a:defRPr sz="1800">
                <a:solidFill>
                  <a:srgbClr val="C00000"/>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サブタイトル</a:t>
            </a:r>
          </a:p>
        </p:txBody>
      </p:sp>
      <p:sp>
        <p:nvSpPr>
          <p:cNvPr id="8" name="Plaque 10"/>
          <p:cNvSpPr/>
          <p:nvPr userDrawn="1"/>
        </p:nvSpPr>
        <p:spPr>
          <a:xfrm flipH="1">
            <a:off x="7413724" y="4435117"/>
            <a:ext cx="2028495" cy="187360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Tree>
    <p:extLst>
      <p:ext uri="{BB962C8B-B14F-4D97-AF65-F5344CB8AC3E}">
        <p14:creationId xmlns:p14="http://schemas.microsoft.com/office/powerpoint/2010/main" val="369121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Blank">
    <p:spTree>
      <p:nvGrpSpPr>
        <p:cNvPr id="1" name=""/>
        <p:cNvGrpSpPr/>
        <p:nvPr/>
      </p:nvGrpSpPr>
      <p:grpSpPr>
        <a:xfrm>
          <a:off x="0" y="0"/>
          <a:ext cx="0" cy="0"/>
          <a:chOff x="0" y="0"/>
          <a:chExt cx="0" cy="0"/>
        </a:xfrm>
      </p:grpSpPr>
      <p:sp>
        <p:nvSpPr>
          <p:cNvPr id="8" name="Plaque 10"/>
          <p:cNvSpPr/>
          <p:nvPr userDrawn="1"/>
        </p:nvSpPr>
        <p:spPr>
          <a:xfrm>
            <a:off x="529228" y="4435117"/>
            <a:ext cx="2028495" cy="187360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Tree>
    <p:extLst>
      <p:ext uri="{BB962C8B-B14F-4D97-AF65-F5344CB8AC3E}">
        <p14:creationId xmlns:p14="http://schemas.microsoft.com/office/powerpoint/2010/main" val="328359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4" name="Plaque 10"/>
          <p:cNvSpPr/>
          <p:nvPr userDrawn="1"/>
        </p:nvSpPr>
        <p:spPr>
          <a:xfrm>
            <a:off x="1258544" y="1737043"/>
            <a:ext cx="1676453" cy="1548446"/>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5" name="Plaque 10"/>
          <p:cNvSpPr/>
          <p:nvPr userDrawn="1"/>
        </p:nvSpPr>
        <p:spPr>
          <a:xfrm>
            <a:off x="2585946" y="4311651"/>
            <a:ext cx="1270832" cy="1173797"/>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6" name="Plaque 10"/>
          <p:cNvSpPr/>
          <p:nvPr userDrawn="1"/>
        </p:nvSpPr>
        <p:spPr>
          <a:xfrm>
            <a:off x="4444420" y="4311650"/>
            <a:ext cx="1267486" cy="1170706"/>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B7D3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8" name="Plaque 10"/>
          <p:cNvSpPr/>
          <p:nvPr userDrawn="1"/>
        </p:nvSpPr>
        <p:spPr>
          <a:xfrm>
            <a:off x="6299547" y="4311650"/>
            <a:ext cx="1293970" cy="119516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45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9" name="Plaque 10"/>
          <p:cNvSpPr/>
          <p:nvPr userDrawn="1"/>
        </p:nvSpPr>
        <p:spPr>
          <a:xfrm>
            <a:off x="8181159" y="4311650"/>
            <a:ext cx="1296614" cy="1197610"/>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71BC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0" name="Plaque 10"/>
          <p:cNvSpPr/>
          <p:nvPr userDrawn="1"/>
        </p:nvSpPr>
        <p:spPr>
          <a:xfrm>
            <a:off x="4102391" y="1737043"/>
            <a:ext cx="1676453" cy="1548446"/>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1" name="Plaque 10"/>
          <p:cNvSpPr/>
          <p:nvPr userDrawn="1"/>
        </p:nvSpPr>
        <p:spPr>
          <a:xfrm>
            <a:off x="6946239" y="1737043"/>
            <a:ext cx="1676453" cy="1548446"/>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2" name="Plaque 10"/>
          <p:cNvSpPr/>
          <p:nvPr userDrawn="1"/>
        </p:nvSpPr>
        <p:spPr>
          <a:xfrm>
            <a:off x="727473" y="4311651"/>
            <a:ext cx="1270832" cy="1173797"/>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p:txBody>
      </p:sp>
      <p:sp>
        <p:nvSpPr>
          <p:cNvPr id="16" name="TextBox 15"/>
          <p:cNvSpPr txBox="1"/>
          <p:nvPr userDrawn="1"/>
        </p:nvSpPr>
        <p:spPr bwMode="auto">
          <a:xfrm>
            <a:off x="1211716" y="3350697"/>
            <a:ext cx="1742395" cy="400110"/>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Ricoh Red: </a:t>
            </a:r>
            <a:br>
              <a:rPr kumimoji="1" lang="en-GB" sz="1000" dirty="0">
                <a:solidFill>
                  <a:srgbClr val="000000"/>
                </a:solidFill>
                <a:cs typeface="ＭＳ Ｐゴシック" charset="0"/>
              </a:rPr>
            </a:br>
            <a:r>
              <a:rPr kumimoji="1" lang="en-GB" sz="1000" dirty="0">
                <a:solidFill>
                  <a:srgbClr val="000000"/>
                </a:solidFill>
                <a:cs typeface="ＭＳ Ｐゴシック" charset="0"/>
              </a:rPr>
              <a:t>RGB 207/20/43</a:t>
            </a:r>
          </a:p>
        </p:txBody>
      </p:sp>
      <p:sp>
        <p:nvSpPr>
          <p:cNvPr id="17" name="TextBox 16"/>
          <p:cNvSpPr txBox="1"/>
          <p:nvPr userDrawn="1"/>
        </p:nvSpPr>
        <p:spPr bwMode="auto">
          <a:xfrm>
            <a:off x="4081803" y="3350697"/>
            <a:ext cx="1742395" cy="400110"/>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Gray: </a:t>
            </a:r>
            <a:br>
              <a:rPr kumimoji="1" lang="en-GB" sz="1000" dirty="0">
                <a:solidFill>
                  <a:srgbClr val="000000"/>
                </a:solidFill>
                <a:cs typeface="ＭＳ Ｐゴシック" charset="0"/>
              </a:rPr>
            </a:br>
            <a:r>
              <a:rPr kumimoji="1" lang="en-GB" sz="1000" dirty="0">
                <a:solidFill>
                  <a:srgbClr val="000000"/>
                </a:solidFill>
                <a:cs typeface="ＭＳ Ｐゴシック" charset="0"/>
              </a:rPr>
              <a:t>RGB 113/113/113</a:t>
            </a:r>
          </a:p>
        </p:txBody>
      </p:sp>
      <p:sp>
        <p:nvSpPr>
          <p:cNvPr id="18" name="TextBox 17"/>
          <p:cNvSpPr txBox="1"/>
          <p:nvPr userDrawn="1"/>
        </p:nvSpPr>
        <p:spPr bwMode="auto">
          <a:xfrm>
            <a:off x="6792686" y="3350697"/>
            <a:ext cx="1888330" cy="400110"/>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White: </a:t>
            </a:r>
            <a:br>
              <a:rPr kumimoji="1" lang="en-GB" sz="1000" dirty="0">
                <a:solidFill>
                  <a:srgbClr val="000000"/>
                </a:solidFill>
                <a:cs typeface="ＭＳ Ｐゴシック" charset="0"/>
              </a:rPr>
            </a:br>
            <a:r>
              <a:rPr kumimoji="1" lang="en-GB" sz="1000" dirty="0">
                <a:solidFill>
                  <a:srgbClr val="000000"/>
                </a:solidFill>
                <a:cs typeface="ＭＳ Ｐゴシック" charset="0"/>
              </a:rPr>
              <a:t>RGB 255/255/255</a:t>
            </a:r>
          </a:p>
        </p:txBody>
      </p:sp>
      <p:sp>
        <p:nvSpPr>
          <p:cNvPr id="19" name="TextBox 18"/>
          <p:cNvSpPr txBox="1"/>
          <p:nvPr userDrawn="1"/>
        </p:nvSpPr>
        <p:spPr bwMode="auto">
          <a:xfrm>
            <a:off x="599960" y="5636698"/>
            <a:ext cx="1416619" cy="246221"/>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RGB 240/145/146</a:t>
            </a:r>
          </a:p>
        </p:txBody>
      </p:sp>
      <p:sp>
        <p:nvSpPr>
          <p:cNvPr id="20" name="TextBox 19"/>
          <p:cNvSpPr txBox="1"/>
          <p:nvPr userDrawn="1"/>
        </p:nvSpPr>
        <p:spPr bwMode="auto">
          <a:xfrm>
            <a:off x="2567158" y="5636698"/>
            <a:ext cx="1289106" cy="246221"/>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RGB 249/193/75</a:t>
            </a:r>
          </a:p>
        </p:txBody>
      </p:sp>
      <p:sp>
        <p:nvSpPr>
          <p:cNvPr id="21" name="TextBox 20"/>
          <p:cNvSpPr txBox="1"/>
          <p:nvPr userDrawn="1"/>
        </p:nvSpPr>
        <p:spPr bwMode="auto">
          <a:xfrm>
            <a:off x="4442221" y="5636698"/>
            <a:ext cx="1289106" cy="246221"/>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RGB 183/211/66</a:t>
            </a:r>
          </a:p>
        </p:txBody>
      </p:sp>
      <p:sp>
        <p:nvSpPr>
          <p:cNvPr id="22" name="TextBox 21"/>
          <p:cNvSpPr txBox="1"/>
          <p:nvPr userDrawn="1"/>
        </p:nvSpPr>
        <p:spPr bwMode="auto">
          <a:xfrm>
            <a:off x="6308442" y="5636698"/>
            <a:ext cx="1289106" cy="246221"/>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RGB 69/189/207</a:t>
            </a:r>
          </a:p>
        </p:txBody>
      </p:sp>
      <p:sp>
        <p:nvSpPr>
          <p:cNvPr id="23" name="TextBox 22"/>
          <p:cNvSpPr txBox="1"/>
          <p:nvPr userDrawn="1"/>
        </p:nvSpPr>
        <p:spPr bwMode="auto">
          <a:xfrm>
            <a:off x="8064980" y="5636698"/>
            <a:ext cx="1412793" cy="246221"/>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algn="ctr" defTabSz="457200" fontAlgn="base">
              <a:spcBef>
                <a:spcPct val="0"/>
              </a:spcBef>
              <a:spcAft>
                <a:spcPct val="0"/>
              </a:spcAft>
            </a:pPr>
            <a:r>
              <a:rPr kumimoji="1" lang="en-GB" sz="1000" dirty="0">
                <a:solidFill>
                  <a:srgbClr val="000000"/>
                </a:solidFill>
                <a:cs typeface="ＭＳ Ｐゴシック" charset="0"/>
              </a:rPr>
              <a:t>RGB 113/188/233</a:t>
            </a:r>
          </a:p>
        </p:txBody>
      </p:sp>
      <p:sp>
        <p:nvSpPr>
          <p:cNvPr id="24" name="TextBox 23"/>
          <p:cNvSpPr txBox="1"/>
          <p:nvPr userDrawn="1"/>
        </p:nvSpPr>
        <p:spPr bwMode="auto">
          <a:xfrm>
            <a:off x="741231" y="1293297"/>
            <a:ext cx="3119947" cy="369332"/>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defTabSz="457200" fontAlgn="base">
              <a:spcBef>
                <a:spcPct val="0"/>
              </a:spcBef>
              <a:spcAft>
                <a:spcPct val="0"/>
              </a:spcAft>
            </a:pPr>
            <a:r>
              <a:rPr kumimoji="1" lang="en-GB" sz="1800" b="1" dirty="0">
                <a:solidFill>
                  <a:srgbClr val="000000"/>
                </a:solidFill>
                <a:cs typeface="ＭＳ Ｐゴシック" charset="0"/>
              </a:rPr>
              <a:t>Primary Colours</a:t>
            </a:r>
          </a:p>
        </p:txBody>
      </p:sp>
      <p:sp>
        <p:nvSpPr>
          <p:cNvPr id="25" name="TextBox 24"/>
          <p:cNvSpPr txBox="1"/>
          <p:nvPr userDrawn="1"/>
        </p:nvSpPr>
        <p:spPr bwMode="auto">
          <a:xfrm>
            <a:off x="727473" y="3875644"/>
            <a:ext cx="3119947" cy="369332"/>
          </a:xfrm>
          <a:prstGeom prst="rect">
            <a:avLst/>
          </a:prstGeom>
          <a:noFill/>
          <a:ln>
            <a:miter lim="800000"/>
            <a:headEnd/>
            <a:tailEnd/>
          </a:ln>
        </p:spPr>
        <p:txBody>
          <a:bodyPr vert="horz" wrap="square" lIns="91440" tIns="45720" rIns="91440" bIns="45720" numCol="1" rtlCol="0" anchorCtr="0" compatLnSpc="1">
            <a:prstTxWarp prst="textNoShape">
              <a:avLst/>
            </a:prstTxWarp>
            <a:spAutoFit/>
          </a:bodyPr>
          <a:lstStyle/>
          <a:p>
            <a:pPr defTabSz="457200" fontAlgn="base">
              <a:spcBef>
                <a:spcPct val="0"/>
              </a:spcBef>
              <a:spcAft>
                <a:spcPct val="0"/>
              </a:spcAft>
            </a:pPr>
            <a:r>
              <a:rPr kumimoji="1" lang="en-GB" sz="1800" b="1" dirty="0">
                <a:solidFill>
                  <a:srgbClr val="000000"/>
                </a:solidFill>
                <a:cs typeface="ＭＳ Ｐゴシック" charset="0"/>
              </a:rPr>
              <a:t>Secondary Colours</a:t>
            </a:r>
          </a:p>
        </p:txBody>
      </p:sp>
      <p:sp>
        <p:nvSpPr>
          <p:cNvPr id="26" name="タイトル 1">
            <a:extLst>
              <a:ext uri="{FF2B5EF4-FFF2-40B4-BE49-F238E27FC236}">
                <a16:creationId xmlns:a16="http://schemas.microsoft.com/office/drawing/2014/main" id="{5782262A-2831-4B85-9942-A91B6C7E67BF}"/>
              </a:ext>
            </a:extLst>
          </p:cNvPr>
          <p:cNvSpPr>
            <a:spLocks noGrp="1"/>
          </p:cNvSpPr>
          <p:nvPr>
            <p:ph type="title"/>
          </p:nvPr>
        </p:nvSpPr>
        <p:spPr>
          <a:xfrm>
            <a:off x="959207" y="139004"/>
            <a:ext cx="6143626" cy="503590"/>
          </a:xfrm>
        </p:spPr>
        <p:txBody>
          <a:bodyPr tIns="36000"/>
          <a:lstStyle>
            <a:lvl1pPr>
              <a:defRPr baseline="0">
                <a:solidFill>
                  <a:schemeClr val="tx1"/>
                </a:solidFill>
              </a:defRPr>
            </a:lvl1pPr>
          </a:lstStyle>
          <a:p>
            <a:r>
              <a:rPr lang="ja-JP" altLang="en-US"/>
              <a:t>マスター タイトルの書式設定</a:t>
            </a:r>
            <a:endParaRPr lang="ja-JP" altLang="en-US" dirty="0"/>
          </a:p>
        </p:txBody>
      </p:sp>
    </p:spTree>
    <p:extLst>
      <p:ext uri="{BB962C8B-B14F-4D97-AF65-F5344CB8AC3E}">
        <p14:creationId xmlns:p14="http://schemas.microsoft.com/office/powerpoint/2010/main" val="29885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タイトル スライド">
    <p:spTree>
      <p:nvGrpSpPr>
        <p:cNvPr id="1" name=""/>
        <p:cNvGrpSpPr/>
        <p:nvPr/>
      </p:nvGrpSpPr>
      <p:grpSpPr>
        <a:xfrm>
          <a:off x="0" y="0"/>
          <a:ext cx="0" cy="0"/>
          <a:chOff x="0" y="0"/>
          <a:chExt cx="0" cy="0"/>
        </a:xfrm>
      </p:grpSpPr>
      <p:sp>
        <p:nvSpPr>
          <p:cNvPr id="4" name="Plaque 10"/>
          <p:cNvSpPr/>
          <p:nvPr/>
        </p:nvSpPr>
        <p:spPr>
          <a:xfrm>
            <a:off x="487362"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0" lang="en-US" sz="1462" dirty="0">
              <a:solidFill>
                <a:srgbClr val="FFFFFF"/>
              </a:solidFill>
              <a:latin typeface="Meiryo UI" panose="020B0604030504040204" pitchFamily="50" charset="-128"/>
              <a:ea typeface="Meiryo UI" panose="020B0604030504040204" pitchFamily="50" charset="-128"/>
            </a:endParaRPr>
          </a:p>
        </p:txBody>
      </p:sp>
      <p:pic>
        <p:nvPicPr>
          <p:cNvPr id="5" name="Picture 20" descr="RICOH_LOGO"/>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77838"/>
            <a:ext cx="17605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09602" y="1461138"/>
            <a:ext cx="2803525" cy="1057588"/>
          </a:xfrm>
        </p:spPr>
        <p:txBody>
          <a:bodyPr/>
          <a:lstStyle>
            <a:lvl1pPr>
              <a:defRPr sz="3200" b="0" baseline="0">
                <a:solidFill>
                  <a:schemeClr val="bg1"/>
                </a:solidFill>
                <a:latin typeface="Segoe UI" panose="020B0502040204020203" pitchFamily="34" charset="0"/>
              </a:defRPr>
            </a:lvl1pPr>
          </a:lstStyle>
          <a:p>
            <a:r>
              <a:rPr lang="ja-JP" altLang="en-US"/>
              <a:t>マスター タイトルの書式設定</a:t>
            </a:r>
            <a:endParaRPr lang="en-US" altLang="ja-JP"/>
          </a:p>
        </p:txBody>
      </p:sp>
    </p:spTree>
    <p:extLst>
      <p:ext uri="{BB962C8B-B14F-4D97-AF65-F5344CB8AC3E}">
        <p14:creationId xmlns:p14="http://schemas.microsoft.com/office/powerpoint/2010/main" val="229746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959207" y="169781"/>
            <a:ext cx="6143626" cy="442035"/>
          </a:xfrm>
        </p:spPr>
        <p:txBody>
          <a:bodyPr tIns="36000"/>
          <a:lstStyle>
            <a:lvl1pPr>
              <a:defRPr sz="2400" baseline="0">
                <a:solidFill>
                  <a:schemeClr val="tx1"/>
                </a:solidFill>
              </a:defRPr>
            </a:lvl1pPr>
          </a:lstStyle>
          <a:p>
            <a:r>
              <a:rPr lang="ja-JP" altLang="en-US"/>
              <a:t>マスター タイトルの書式設定</a:t>
            </a:r>
            <a:endParaRPr lang="ja-JP" altLang="en-US" dirty="0"/>
          </a:p>
        </p:txBody>
      </p:sp>
      <p:sp>
        <p:nvSpPr>
          <p:cNvPr id="4" name="Rectangle 3">
            <a:extLst>
              <a:ext uri="{FF2B5EF4-FFF2-40B4-BE49-F238E27FC236}">
                <a16:creationId xmlns:a16="http://schemas.microsoft.com/office/drawing/2014/main" id="{16EFA044-4EB2-4857-BFB4-A12DA265CA3B}"/>
              </a:ext>
            </a:extLst>
          </p:cNvPr>
          <p:cNvSpPr>
            <a:spLocks noGrp="1" noChangeArrowheads="1"/>
          </p:cNvSpPr>
          <p:nvPr>
            <p:ph idx="1"/>
          </p:nvPr>
        </p:nvSpPr>
        <p:spPr bwMode="auto">
          <a:xfrm>
            <a:off x="273052" y="741593"/>
            <a:ext cx="9298966" cy="144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dirty="0"/>
          </a:p>
        </p:txBody>
      </p:sp>
    </p:spTree>
    <p:extLst>
      <p:ext uri="{BB962C8B-B14F-4D97-AF65-F5344CB8AC3E}">
        <p14:creationId xmlns:p14="http://schemas.microsoft.com/office/powerpoint/2010/main" val="70251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603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705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2" descr="RICOH_LOGO"/>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4975" y="182563"/>
            <a:ext cx="1366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959207" y="169895"/>
            <a:ext cx="6143626"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spAutoFit/>
          </a:bodyPr>
          <a:lstStyle/>
          <a:p>
            <a:pPr lvl="0"/>
            <a:r>
              <a:rPr lang="en-US" altLang="ja-JP" dirty="0" err="1"/>
              <a:t>Meiryo</a:t>
            </a:r>
            <a:r>
              <a:rPr lang="en-US" altLang="ja-JP" dirty="0"/>
              <a:t> UI</a:t>
            </a:r>
            <a:r>
              <a:rPr lang="ja-JP" altLang="en-US" dirty="0"/>
              <a:t> ～</a:t>
            </a:r>
            <a:r>
              <a:rPr lang="en-US" altLang="ja-JP" dirty="0"/>
              <a:t>24pt Bold</a:t>
            </a:r>
          </a:p>
        </p:txBody>
      </p:sp>
      <p:sp>
        <p:nvSpPr>
          <p:cNvPr id="1028" name="Rectangle 3"/>
          <p:cNvSpPr>
            <a:spLocks noGrp="1" noChangeArrowheads="1"/>
          </p:cNvSpPr>
          <p:nvPr>
            <p:ph type="body" idx="1"/>
          </p:nvPr>
        </p:nvSpPr>
        <p:spPr bwMode="auto">
          <a:xfrm>
            <a:off x="273052" y="741593"/>
            <a:ext cx="9298966" cy="96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p>
            <a:pPr lvl="0"/>
            <a:r>
              <a:rPr lang="ja-JP" altLang="en-US" dirty="0"/>
              <a:t>第</a:t>
            </a:r>
            <a:r>
              <a:rPr lang="en-US" altLang="ja-JP" dirty="0"/>
              <a:t>1</a:t>
            </a:r>
            <a:r>
              <a:rPr lang="ja-JP" altLang="en-US" dirty="0"/>
              <a:t>レベル フォントサイズ </a:t>
            </a:r>
            <a:r>
              <a:rPr lang="en-US" altLang="ja-JP" dirty="0"/>
              <a:t>18</a:t>
            </a:r>
          </a:p>
          <a:p>
            <a:pPr lvl="1"/>
            <a:r>
              <a:rPr lang="ja-JP" altLang="en-US" dirty="0"/>
              <a:t>第</a:t>
            </a:r>
            <a:r>
              <a:rPr lang="en-US" altLang="ja-JP" dirty="0"/>
              <a:t>2</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14</a:t>
            </a:r>
          </a:p>
        </p:txBody>
      </p:sp>
      <p:cxnSp>
        <p:nvCxnSpPr>
          <p:cNvPr id="1029" name="直線コネクタ 4"/>
          <p:cNvCxnSpPr>
            <a:cxnSpLocks noChangeShapeType="1"/>
          </p:cNvCxnSpPr>
          <p:nvPr/>
        </p:nvCxnSpPr>
        <p:spPr bwMode="auto">
          <a:xfrm>
            <a:off x="504827" y="692150"/>
            <a:ext cx="8913813" cy="0"/>
          </a:xfrm>
          <a:prstGeom prst="line">
            <a:avLst/>
          </a:prstGeom>
          <a:noFill/>
          <a:ln w="25400" algn="ctr">
            <a:solidFill>
              <a:srgbClr val="CF142B"/>
            </a:solidFill>
            <a:round/>
            <a:headEnd/>
            <a:tailEnd/>
          </a:ln>
          <a:extLst>
            <a:ext uri="{909E8E84-426E-40DD-AFC4-6F175D3DCCD1}">
              <a14:hiddenFill xmlns:a14="http://schemas.microsoft.com/office/drawing/2010/main">
                <a:noFill/>
              </a14:hiddenFill>
            </a:ext>
          </a:extLst>
        </p:spPr>
      </p:cxnSp>
      <p:sp>
        <p:nvSpPr>
          <p:cNvPr id="1030" name="Plaque 10"/>
          <p:cNvSpPr>
            <a:spLocks/>
          </p:cNvSpPr>
          <p:nvPr/>
        </p:nvSpPr>
        <p:spPr bwMode="auto">
          <a:xfrm>
            <a:off x="273052" y="187328"/>
            <a:ext cx="441325" cy="442913"/>
          </a:xfrm>
          <a:custGeom>
            <a:avLst/>
            <a:gdLst>
              <a:gd name="T0" fmla="*/ 9 w 5164139"/>
              <a:gd name="T1" fmla="*/ 0 h 5167312"/>
              <a:gd name="T2" fmla="*/ 239 w 5164139"/>
              <a:gd name="T3" fmla="*/ 0 h 5167312"/>
              <a:gd name="T4" fmla="*/ 247 w 5164139"/>
              <a:gd name="T5" fmla="*/ 9 h 5167312"/>
              <a:gd name="T6" fmla="*/ 247 w 5164139"/>
              <a:gd name="T7" fmla="*/ 237 h 5167312"/>
              <a:gd name="T8" fmla="*/ 247 w 5164139"/>
              <a:gd name="T9" fmla="*/ 237 h 5167312"/>
              <a:gd name="T10" fmla="*/ 251 w 5164139"/>
              <a:gd name="T11" fmla="*/ 241 h 5167312"/>
              <a:gd name="T12" fmla="*/ 251 w 5164139"/>
              <a:gd name="T13" fmla="*/ 241 h 5167312"/>
              <a:gd name="T14" fmla="*/ 272 w 5164139"/>
              <a:gd name="T15" fmla="*/ 241 h 5167312"/>
              <a:gd name="T16" fmla="*/ 275 w 5164139"/>
              <a:gd name="T17" fmla="*/ 245 h 5167312"/>
              <a:gd name="T18" fmla="*/ 275 w 5164139"/>
              <a:gd name="T19" fmla="*/ 275 h 5167312"/>
              <a:gd name="T20" fmla="*/ 272 w 5164139"/>
              <a:gd name="T21" fmla="*/ 279 h 5167312"/>
              <a:gd name="T22" fmla="*/ 243 w 5164139"/>
              <a:gd name="T23" fmla="*/ 279 h 5167312"/>
              <a:gd name="T24" fmla="*/ 239 w 5164139"/>
              <a:gd name="T25" fmla="*/ 275 h 5167312"/>
              <a:gd name="T26" fmla="*/ 239 w 5164139"/>
              <a:gd name="T27" fmla="*/ 253 h 5167312"/>
              <a:gd name="T28" fmla="*/ 239 w 5164139"/>
              <a:gd name="T29" fmla="*/ 253 h 5167312"/>
              <a:gd name="T30" fmla="*/ 236 w 5164139"/>
              <a:gd name="T31" fmla="*/ 250 h 5167312"/>
              <a:gd name="T32" fmla="*/ 235 w 5164139"/>
              <a:gd name="T33" fmla="*/ 249 h 5167312"/>
              <a:gd name="T34" fmla="*/ 9 w 5164139"/>
              <a:gd name="T35" fmla="*/ 249 h 5167312"/>
              <a:gd name="T36" fmla="*/ 0 w 5164139"/>
              <a:gd name="T37" fmla="*/ 241 h 5167312"/>
              <a:gd name="T38" fmla="*/ 0 w 5164139"/>
              <a:gd name="T39" fmla="*/ 9 h 5167312"/>
              <a:gd name="T40" fmla="*/ 9 w 5164139"/>
              <a:gd name="T41" fmla="*/ 0 h 51673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xtLst>
            <a:ext uri="{91240B29-F687-4F45-9708-019B960494DF}">
              <a14:hiddenLine xmlns:a14="http://schemas.microsoft.com/office/drawing/2010/main" w="9525" cap="flat" cmpd="sng" algn="ctr">
                <a:solidFill>
                  <a:srgbClr val="000000"/>
                </a:solidFill>
                <a:prstDash val="solid"/>
                <a:round/>
                <a:headEnd/>
                <a:tailEnd/>
              </a14:hiddenLine>
            </a:ext>
          </a:extLst>
        </p:spPr>
        <p:txBody>
          <a:bodyPr anchor="ctr"/>
          <a:lstStyle/>
          <a:p>
            <a:pPr eaLnBrk="0" fontAlgn="base" hangingPunct="0">
              <a:spcBef>
                <a:spcPct val="0"/>
              </a:spcBef>
              <a:spcAft>
                <a:spcPct val="0"/>
              </a:spcAft>
            </a:pPr>
            <a:endParaRPr lang="ja-JP" altLang="en-US" sz="1300" b="1" dirty="0">
              <a:solidFill>
                <a:srgbClr val="000000"/>
              </a:solidFill>
              <a:latin typeface="Tahoma" panose="020B0604030504040204" pitchFamily="34" charset="0"/>
              <a:ea typeface="Meiryo UI" panose="020B0604030504040204" pitchFamily="50" charset="-128"/>
            </a:endParaRPr>
          </a:p>
        </p:txBody>
      </p:sp>
      <p:sp>
        <p:nvSpPr>
          <p:cNvPr id="11" name="Slide Number Placeholder 19"/>
          <p:cNvSpPr>
            <a:spLocks/>
          </p:cNvSpPr>
          <p:nvPr userDrawn="1"/>
        </p:nvSpPr>
        <p:spPr bwMode="auto">
          <a:xfrm>
            <a:off x="9222617" y="-7006"/>
            <a:ext cx="683383" cy="365125"/>
          </a:xfrm>
          <a:prstGeom prst="rect">
            <a:avLst/>
          </a:prstGeom>
          <a:noFill/>
          <a:ln w="9525">
            <a:noFill/>
            <a:miter lim="800000"/>
            <a:headEnd/>
            <a:tailEnd/>
          </a:ln>
        </p:spPr>
        <p:txBody>
          <a:bodyPr anchor="ctr"/>
          <a:lstStyle>
            <a:lvl1pPr>
              <a:defRPr kumimoji="1" sz="1600" b="1">
                <a:solidFill>
                  <a:schemeClr val="tx1"/>
                </a:solidFill>
                <a:latin typeface="Arial" panose="020B0604020202020204" pitchFamily="34" charset="0"/>
                <a:ea typeface="HG丸ｺﾞｼｯｸM-PRO" panose="020F0600000000000000" pitchFamily="50" charset="-128"/>
              </a:defRPr>
            </a:lvl1pPr>
            <a:lvl2pPr marL="742950" indent="-285750">
              <a:defRPr kumimoji="1" sz="1600" b="1">
                <a:solidFill>
                  <a:schemeClr val="tx1"/>
                </a:solidFill>
                <a:latin typeface="Arial" panose="020B0604020202020204" pitchFamily="34" charset="0"/>
                <a:ea typeface="HG丸ｺﾞｼｯｸM-PRO" panose="020F0600000000000000" pitchFamily="50" charset="-128"/>
              </a:defRPr>
            </a:lvl2pPr>
            <a:lvl3pPr marL="1143000" indent="-228600">
              <a:defRPr kumimoji="1" sz="1600" b="1">
                <a:solidFill>
                  <a:schemeClr val="tx1"/>
                </a:solidFill>
                <a:latin typeface="Arial" panose="020B0604020202020204" pitchFamily="34" charset="0"/>
                <a:ea typeface="HG丸ｺﾞｼｯｸM-PRO" panose="020F0600000000000000" pitchFamily="50" charset="-128"/>
              </a:defRPr>
            </a:lvl3pPr>
            <a:lvl4pPr marL="1600200" indent="-228600">
              <a:defRPr kumimoji="1" sz="1600" b="1">
                <a:solidFill>
                  <a:schemeClr val="tx1"/>
                </a:solidFill>
                <a:latin typeface="Arial" panose="020B0604020202020204" pitchFamily="34" charset="0"/>
                <a:ea typeface="HG丸ｺﾞｼｯｸM-PRO" panose="020F0600000000000000" pitchFamily="50" charset="-128"/>
              </a:defRPr>
            </a:lvl4pPr>
            <a:lvl5pPr marL="2057400" indent="-228600">
              <a:defRPr kumimoji="1" sz="1600" b="1">
                <a:solidFill>
                  <a:schemeClr val="tx1"/>
                </a:solidFill>
                <a:latin typeface="Arial" panose="020B0604020202020204" pitchFamily="34" charset="0"/>
                <a:ea typeface="HG丸ｺﾞｼｯｸM-PRO" panose="020F0600000000000000" pitchFamily="50" charset="-128"/>
              </a:defRPr>
            </a:lvl5pPr>
            <a:lvl6pPr marL="2514600" indent="-228600" fontAlgn="base">
              <a:spcBef>
                <a:spcPct val="0"/>
              </a:spcBef>
              <a:spcAft>
                <a:spcPct val="0"/>
              </a:spcAft>
              <a:defRPr kumimoji="1" sz="1600" b="1">
                <a:solidFill>
                  <a:schemeClr val="tx1"/>
                </a:solidFill>
                <a:latin typeface="Arial" panose="020B0604020202020204" pitchFamily="34" charset="0"/>
                <a:ea typeface="HG丸ｺﾞｼｯｸM-PRO" panose="020F0600000000000000" pitchFamily="50" charset="-128"/>
              </a:defRPr>
            </a:lvl6pPr>
            <a:lvl7pPr marL="2971800" indent="-228600" fontAlgn="base">
              <a:spcBef>
                <a:spcPct val="0"/>
              </a:spcBef>
              <a:spcAft>
                <a:spcPct val="0"/>
              </a:spcAft>
              <a:defRPr kumimoji="1" sz="1600" b="1">
                <a:solidFill>
                  <a:schemeClr val="tx1"/>
                </a:solidFill>
                <a:latin typeface="Arial" panose="020B0604020202020204" pitchFamily="34" charset="0"/>
                <a:ea typeface="HG丸ｺﾞｼｯｸM-PRO" panose="020F0600000000000000" pitchFamily="50" charset="-128"/>
              </a:defRPr>
            </a:lvl7pPr>
            <a:lvl8pPr marL="3429000" indent="-228600" fontAlgn="base">
              <a:spcBef>
                <a:spcPct val="0"/>
              </a:spcBef>
              <a:spcAft>
                <a:spcPct val="0"/>
              </a:spcAft>
              <a:defRPr kumimoji="1" sz="1600" b="1">
                <a:solidFill>
                  <a:schemeClr val="tx1"/>
                </a:solidFill>
                <a:latin typeface="Arial" panose="020B0604020202020204" pitchFamily="34" charset="0"/>
                <a:ea typeface="HG丸ｺﾞｼｯｸM-PRO" panose="020F0600000000000000" pitchFamily="50" charset="-128"/>
              </a:defRPr>
            </a:lvl8pPr>
            <a:lvl9pPr marL="3886200" indent="-228600" fontAlgn="base">
              <a:spcBef>
                <a:spcPct val="0"/>
              </a:spcBef>
              <a:spcAft>
                <a:spcPct val="0"/>
              </a:spcAft>
              <a:defRPr kumimoji="1" sz="1600" b="1">
                <a:solidFill>
                  <a:schemeClr val="tx1"/>
                </a:solidFill>
                <a:latin typeface="Arial" panose="020B0604020202020204" pitchFamily="34" charset="0"/>
                <a:ea typeface="HG丸ｺﾞｼｯｸM-PRO" panose="020F0600000000000000" pitchFamily="50" charset="-128"/>
              </a:defRPr>
            </a:lvl9pPr>
          </a:lstStyle>
          <a:p>
            <a:pPr algn="r" fontAlgn="base">
              <a:spcBef>
                <a:spcPct val="0"/>
              </a:spcBef>
              <a:spcAft>
                <a:spcPct val="0"/>
              </a:spcAft>
              <a:defRPr/>
            </a:pPr>
            <a:fld id="{7BECBC1F-94C7-47BD-BCD0-6008A7E3B2DD}" type="slidenum">
              <a:rPr kumimoji="0" lang="en-GB" altLang="ja-JP" sz="1400" b="0" baseline="0" smtClean="0">
                <a:solidFill>
                  <a:srgbClr val="000000"/>
                </a:solidFill>
                <a:latin typeface="+mn-ea"/>
                <a:ea typeface="+mn-ea"/>
                <a:cs typeface="メイリオ" panose="020B0604030504040204" pitchFamily="50" charset="-128"/>
              </a:rPr>
              <a:pPr algn="r" fontAlgn="base">
                <a:spcBef>
                  <a:spcPct val="0"/>
                </a:spcBef>
                <a:spcAft>
                  <a:spcPct val="0"/>
                </a:spcAft>
                <a:defRPr/>
              </a:pPr>
              <a:t>‹#›</a:t>
            </a:fld>
            <a:endParaRPr kumimoji="0" lang="en-GB" altLang="ja-JP" sz="1400" b="0" baseline="0" dirty="0">
              <a:solidFill>
                <a:srgbClr val="000000"/>
              </a:solidFill>
              <a:latin typeface="+mn-ea"/>
              <a:ea typeface="+mn-ea"/>
              <a:cs typeface="メイリオ" panose="020B0604030504040204" pitchFamily="50" charset="-128"/>
            </a:endParaRPr>
          </a:p>
        </p:txBody>
      </p:sp>
    </p:spTree>
    <p:extLst>
      <p:ext uri="{BB962C8B-B14F-4D97-AF65-F5344CB8AC3E}">
        <p14:creationId xmlns:p14="http://schemas.microsoft.com/office/powerpoint/2010/main" val="181422300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62" r:id="rId6"/>
  </p:sldLayoutIdLst>
  <p:hf hdr="0" ftr="0" dt="0"/>
  <p:txStyles>
    <p:titleStyle>
      <a:lvl1pPr algn="l" rtl="0" eaLnBrk="1" fontAlgn="base" hangingPunct="1">
        <a:spcBef>
          <a:spcPct val="0"/>
        </a:spcBef>
        <a:spcAft>
          <a:spcPct val="0"/>
        </a:spcAft>
        <a:defRPr kumimoji="1" sz="2400" b="1" baseline="0">
          <a:solidFill>
            <a:schemeClr val="tx1"/>
          </a:solidFill>
          <a:latin typeface="+mj-ea"/>
          <a:ea typeface="+mj-ea"/>
          <a:cs typeface="Meiryo UI" panose="020B0604030504040204" pitchFamily="50" charset="-128"/>
        </a:defRPr>
      </a:lvl1pPr>
      <a:lvl2pPr algn="l" rtl="0" eaLnBrk="1" fontAlgn="base" hangingPunct="1">
        <a:spcBef>
          <a:spcPct val="0"/>
        </a:spcBef>
        <a:spcAft>
          <a:spcPct val="0"/>
        </a:spcAft>
        <a:defRPr kumimoji="1" sz="2600" b="1">
          <a:solidFill>
            <a:schemeClr val="tx1"/>
          </a:solidFill>
          <a:latin typeface="Tahoma" panose="020B0604030504040204" pitchFamily="34" charset="0"/>
          <a:ea typeface="Meiryo UI" panose="020B0604030504040204" pitchFamily="50" charset="-128"/>
          <a:cs typeface="Meiryo UI" panose="020B0604030504040204" pitchFamily="50" charset="-128"/>
        </a:defRPr>
      </a:lvl2pPr>
      <a:lvl3pPr algn="l" rtl="0" eaLnBrk="1" fontAlgn="base" hangingPunct="1">
        <a:spcBef>
          <a:spcPct val="0"/>
        </a:spcBef>
        <a:spcAft>
          <a:spcPct val="0"/>
        </a:spcAft>
        <a:defRPr kumimoji="1" sz="2600" b="1">
          <a:solidFill>
            <a:schemeClr val="tx1"/>
          </a:solidFill>
          <a:latin typeface="Tahoma" panose="020B0604030504040204" pitchFamily="34" charset="0"/>
          <a:ea typeface="Meiryo UI" panose="020B0604030504040204" pitchFamily="50" charset="-128"/>
          <a:cs typeface="Meiryo UI" panose="020B0604030504040204" pitchFamily="50" charset="-128"/>
        </a:defRPr>
      </a:lvl3pPr>
      <a:lvl4pPr algn="l" rtl="0" eaLnBrk="1" fontAlgn="base" hangingPunct="1">
        <a:spcBef>
          <a:spcPct val="0"/>
        </a:spcBef>
        <a:spcAft>
          <a:spcPct val="0"/>
        </a:spcAft>
        <a:defRPr kumimoji="1" sz="2600" b="1">
          <a:solidFill>
            <a:schemeClr val="tx1"/>
          </a:solidFill>
          <a:latin typeface="Tahoma" panose="020B0604030504040204" pitchFamily="34" charset="0"/>
          <a:ea typeface="Meiryo UI" panose="020B0604030504040204" pitchFamily="50" charset="-128"/>
          <a:cs typeface="Meiryo UI" panose="020B0604030504040204" pitchFamily="50" charset="-128"/>
        </a:defRPr>
      </a:lvl4pPr>
      <a:lvl5pPr algn="l" rtl="0" eaLnBrk="1" fontAlgn="base" hangingPunct="1">
        <a:spcBef>
          <a:spcPct val="0"/>
        </a:spcBef>
        <a:spcAft>
          <a:spcPct val="0"/>
        </a:spcAft>
        <a:defRPr kumimoji="1" sz="2600" b="1">
          <a:solidFill>
            <a:schemeClr val="tx1"/>
          </a:solidFill>
          <a:latin typeface="Tahoma" panose="020B0604030504040204" pitchFamily="34" charset="0"/>
          <a:ea typeface="Meiryo UI" panose="020B0604030504040204" pitchFamily="50" charset="-128"/>
          <a:cs typeface="Meiryo UI" panose="020B0604030504040204" pitchFamily="50" charset="-128"/>
        </a:defRPr>
      </a:lvl5pPr>
      <a:lvl6pPr marL="371464" algn="l" rtl="0" eaLnBrk="1" fontAlgn="base" hangingPunct="1">
        <a:spcBef>
          <a:spcPct val="0"/>
        </a:spcBef>
        <a:spcAft>
          <a:spcPct val="0"/>
        </a:spcAft>
        <a:defRPr kumimoji="1" sz="2600" b="1">
          <a:solidFill>
            <a:schemeClr val="tx1"/>
          </a:solidFill>
          <a:latin typeface="M+1P+IPAG circle" pitchFamily="50" charset="-128"/>
          <a:ea typeface="M+1P+IPAG circle" pitchFamily="50" charset="-128"/>
        </a:defRPr>
      </a:lvl6pPr>
      <a:lvl7pPr marL="742927" algn="l" rtl="0" eaLnBrk="1" fontAlgn="base" hangingPunct="1">
        <a:spcBef>
          <a:spcPct val="0"/>
        </a:spcBef>
        <a:spcAft>
          <a:spcPct val="0"/>
        </a:spcAft>
        <a:defRPr kumimoji="1" sz="2600" b="1">
          <a:solidFill>
            <a:schemeClr val="tx1"/>
          </a:solidFill>
          <a:latin typeface="M+1P+IPAG circle" pitchFamily="50" charset="-128"/>
          <a:ea typeface="M+1P+IPAG circle" pitchFamily="50" charset="-128"/>
        </a:defRPr>
      </a:lvl7pPr>
      <a:lvl8pPr marL="1114391" algn="l" rtl="0" eaLnBrk="1" fontAlgn="base" hangingPunct="1">
        <a:spcBef>
          <a:spcPct val="0"/>
        </a:spcBef>
        <a:spcAft>
          <a:spcPct val="0"/>
        </a:spcAft>
        <a:defRPr kumimoji="1" sz="2600" b="1">
          <a:solidFill>
            <a:schemeClr val="tx1"/>
          </a:solidFill>
          <a:latin typeface="M+1P+IPAG circle" pitchFamily="50" charset="-128"/>
          <a:ea typeface="M+1P+IPAG circle" pitchFamily="50" charset="-128"/>
        </a:defRPr>
      </a:lvl8pPr>
      <a:lvl9pPr marL="1485854" algn="l" rtl="0" eaLnBrk="1" fontAlgn="base" hangingPunct="1">
        <a:spcBef>
          <a:spcPct val="0"/>
        </a:spcBef>
        <a:spcAft>
          <a:spcPct val="0"/>
        </a:spcAft>
        <a:defRPr kumimoji="1" sz="2600" b="1">
          <a:solidFill>
            <a:schemeClr val="tx1"/>
          </a:solidFill>
          <a:latin typeface="M+1P+IPAG circle" pitchFamily="50" charset="-128"/>
          <a:ea typeface="M+1P+IPAG circle" pitchFamily="50" charset="-128"/>
        </a:defRPr>
      </a:lvl9pPr>
    </p:titleStyle>
    <p:bodyStyle>
      <a:lvl1pPr marL="288916" indent="-288916" algn="l" defTabSz="371464" rtl="0" eaLnBrk="1" fontAlgn="base" hangingPunct="1">
        <a:spcBef>
          <a:spcPct val="20000"/>
        </a:spcBef>
        <a:spcAft>
          <a:spcPct val="0"/>
        </a:spcAft>
        <a:buClr>
          <a:srgbClr val="CF142B"/>
        </a:buClr>
        <a:buFont typeface="Wingdings" panose="05000000000000000000" pitchFamily="2" charset="2"/>
        <a:buChar char="n"/>
        <a:defRPr kumimoji="1" sz="18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39824" indent="-295366" algn="l" defTabSz="371464" rtl="0" eaLnBrk="1" fontAlgn="base" hangingPunct="1">
        <a:spcBef>
          <a:spcPct val="20000"/>
        </a:spcBef>
        <a:spcAft>
          <a:spcPts val="487"/>
        </a:spcAft>
        <a:buClr>
          <a:srgbClr val="CF142B"/>
        </a:buClr>
        <a:buFont typeface="Wingdings" panose="05000000000000000000" pitchFamily="2" charset="2"/>
        <a:buChar char="l"/>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2pPr>
      <a:lvl3pPr marL="584282" indent="-295366" algn="l" rtl="0" eaLnBrk="1" fontAlgn="base" hangingPunct="1">
        <a:spcBef>
          <a:spcPct val="20000"/>
        </a:spcBef>
        <a:spcAft>
          <a:spcPct val="0"/>
        </a:spcAft>
        <a:buClr>
          <a:srgbClr val="CF142B"/>
        </a:buClr>
        <a:buFont typeface="Wingdings" panose="05000000000000000000" pitchFamily="2" charset="2"/>
        <a:buChar char="p"/>
        <a:defRPr kumimoji="1" sz="14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3pPr>
      <a:lvl4pPr marL="728740" indent="-288916" algn="l" rtl="0" eaLnBrk="1" fontAlgn="base" hangingPunct="1">
        <a:spcBef>
          <a:spcPct val="20000"/>
        </a:spcBef>
        <a:spcAft>
          <a:spcPct val="0"/>
        </a:spcAft>
        <a:buClr>
          <a:srgbClr val="CF142B"/>
        </a:buClr>
        <a:buFont typeface="Wingdings" panose="05000000000000000000" pitchFamily="2" charset="2"/>
        <a:buChar char="u"/>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4pPr>
      <a:lvl5pPr marL="873198" indent="-288916" algn="l" rtl="0" eaLnBrk="1" fontAlgn="base" hangingPunct="1">
        <a:spcBef>
          <a:spcPct val="20000"/>
        </a:spcBef>
        <a:spcAft>
          <a:spcPct val="0"/>
        </a:spcAft>
        <a:buClr>
          <a:srgbClr val="CF142B"/>
        </a:buClr>
        <a:buFont typeface="Wingdings" panose="05000000000000000000" pitchFamily="2" charset="2"/>
        <a:buChar char="ü"/>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5pPr>
      <a:lvl6pPr marL="204305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6pPr>
      <a:lvl7pPr marL="2414513"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7pPr>
      <a:lvl8pPr marL="2785977"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8pPr>
      <a:lvl9pPr marL="315744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9pPr>
    </p:bodyStyle>
    <p:otherStyle>
      <a:defPPr>
        <a:defRPr lang="ja-JP"/>
      </a:defPPr>
      <a:lvl1pPr marL="0" algn="l" defTabSz="742927" rtl="0" eaLnBrk="1" latinLnBrk="0" hangingPunct="1">
        <a:defRPr kumimoji="1" sz="1462" kern="1200">
          <a:solidFill>
            <a:schemeClr val="tx1"/>
          </a:solidFill>
          <a:latin typeface="+mn-lt"/>
          <a:ea typeface="+mn-ea"/>
          <a:cs typeface="+mn-cs"/>
        </a:defRPr>
      </a:lvl1pPr>
      <a:lvl2pPr marL="371464" algn="l" defTabSz="742927" rtl="0" eaLnBrk="1" latinLnBrk="0" hangingPunct="1">
        <a:defRPr kumimoji="1" sz="1462" kern="1200">
          <a:solidFill>
            <a:schemeClr val="tx1"/>
          </a:solidFill>
          <a:latin typeface="+mn-lt"/>
          <a:ea typeface="+mn-ea"/>
          <a:cs typeface="+mn-cs"/>
        </a:defRPr>
      </a:lvl2pPr>
      <a:lvl3pPr marL="742927" algn="l" defTabSz="742927" rtl="0" eaLnBrk="1" latinLnBrk="0" hangingPunct="1">
        <a:defRPr kumimoji="1" sz="1462" kern="1200">
          <a:solidFill>
            <a:schemeClr val="tx1"/>
          </a:solidFill>
          <a:latin typeface="+mn-lt"/>
          <a:ea typeface="+mn-ea"/>
          <a:cs typeface="+mn-cs"/>
        </a:defRPr>
      </a:lvl3pPr>
      <a:lvl4pPr marL="1114391" algn="l" defTabSz="742927" rtl="0" eaLnBrk="1" latinLnBrk="0" hangingPunct="1">
        <a:defRPr kumimoji="1" sz="1462" kern="1200">
          <a:solidFill>
            <a:schemeClr val="tx1"/>
          </a:solidFill>
          <a:latin typeface="+mn-lt"/>
          <a:ea typeface="+mn-ea"/>
          <a:cs typeface="+mn-cs"/>
        </a:defRPr>
      </a:lvl4pPr>
      <a:lvl5pPr marL="1485854" algn="l" defTabSz="742927" rtl="0" eaLnBrk="1" latinLnBrk="0" hangingPunct="1">
        <a:defRPr kumimoji="1" sz="1462" kern="1200">
          <a:solidFill>
            <a:schemeClr val="tx1"/>
          </a:solidFill>
          <a:latin typeface="+mn-lt"/>
          <a:ea typeface="+mn-ea"/>
          <a:cs typeface="+mn-cs"/>
        </a:defRPr>
      </a:lvl5pPr>
      <a:lvl6pPr marL="1857318" algn="l" defTabSz="742927" rtl="0" eaLnBrk="1" latinLnBrk="0" hangingPunct="1">
        <a:defRPr kumimoji="1" sz="1462" kern="1200">
          <a:solidFill>
            <a:schemeClr val="tx1"/>
          </a:solidFill>
          <a:latin typeface="+mn-lt"/>
          <a:ea typeface="+mn-ea"/>
          <a:cs typeface="+mn-cs"/>
        </a:defRPr>
      </a:lvl6pPr>
      <a:lvl7pPr marL="2228781" algn="l" defTabSz="742927" rtl="0" eaLnBrk="1" latinLnBrk="0" hangingPunct="1">
        <a:defRPr kumimoji="1" sz="1462" kern="1200">
          <a:solidFill>
            <a:schemeClr val="tx1"/>
          </a:solidFill>
          <a:latin typeface="+mn-lt"/>
          <a:ea typeface="+mn-ea"/>
          <a:cs typeface="+mn-cs"/>
        </a:defRPr>
      </a:lvl7pPr>
      <a:lvl8pPr marL="2600245" algn="l" defTabSz="742927" rtl="0" eaLnBrk="1" latinLnBrk="0" hangingPunct="1">
        <a:defRPr kumimoji="1" sz="1462" kern="1200">
          <a:solidFill>
            <a:schemeClr val="tx1"/>
          </a:solidFill>
          <a:latin typeface="+mn-lt"/>
          <a:ea typeface="+mn-ea"/>
          <a:cs typeface="+mn-cs"/>
        </a:defRPr>
      </a:lvl8pPr>
      <a:lvl9pPr marL="2971709" algn="l" defTabSz="742927" rtl="0" eaLnBrk="1" latinLnBrk="0" hangingPunct="1">
        <a:defRPr kumimoji="1" sz="14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6" descr="ricoh_logo_rgb.png"/>
          <p:cNvPicPr>
            <a:picLocks noChangeAspect="1"/>
          </p:cNvPicPr>
          <p:nvPr/>
        </p:nvPicPr>
        <p:blipFill>
          <a:blip r:embed="rId4" cstate="print"/>
          <a:stretch>
            <a:fillRect/>
          </a:stretch>
        </p:blipFill>
        <p:spPr>
          <a:xfrm>
            <a:off x="3031497" y="2744810"/>
            <a:ext cx="3843006" cy="1368380"/>
          </a:xfrm>
          <a:prstGeom prst="rect">
            <a:avLst/>
          </a:prstGeom>
        </p:spPr>
      </p:pic>
    </p:spTree>
    <p:extLst>
      <p:ext uri="{BB962C8B-B14F-4D97-AF65-F5344CB8AC3E}">
        <p14:creationId xmlns:p14="http://schemas.microsoft.com/office/powerpoint/2010/main" val="3548797458"/>
      </p:ext>
    </p:extLst>
  </p:cSld>
  <p:clrMap bg1="lt1" tx1="dk1" bg2="lt2" tx2="dk2" accent1="accent1" accent2="accent2" accent3="accent3" accent4="accent4" accent5="accent5" accent6="accent6" hlink="hlink" folHlink="folHlink"/>
  <p:sldLayoutIdLst>
    <p:sldLayoutId id="2147483664" r:id="rId1"/>
    <p:sldLayoutId id="2147483666" r:id="rId2"/>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Grp="1" noChangeArrowheads="1"/>
          </p:cNvSpPr>
          <p:nvPr>
            <p:ph type="ctrTitle"/>
          </p:nvPr>
        </p:nvSpPr>
        <p:spPr>
          <a:xfrm>
            <a:off x="560512" y="584684"/>
            <a:ext cx="3092584" cy="1057588"/>
          </a:xfrm>
        </p:spPr>
        <p:txBody>
          <a:bodyPr wrap="square" tIns="36000" anchor="t" anchorCtr="0">
            <a:spAutoFit/>
          </a:bodyPr>
          <a:lstStyle/>
          <a:p>
            <a:pPr>
              <a:defRPr/>
            </a:pPr>
            <a:r>
              <a:rPr lang="ja-JP" altLang="en-US" sz="2400" b="1" dirty="0">
                <a:latin typeface="Meiryo UI" panose="020B0604030504040204" pitchFamily="50" charset="-128"/>
                <a:ea typeface="Meiryo UI" panose="020B0604030504040204" pitchFamily="50" charset="-128"/>
              </a:rPr>
              <a:t>第６章</a:t>
            </a:r>
            <a:br>
              <a:rPr lang="en-US" altLang="ja-JP" sz="2400" b="1" dirty="0">
                <a:latin typeface="Meiryo UI" panose="020B0604030504040204" pitchFamily="50" charset="-128"/>
                <a:ea typeface="Meiryo UI" panose="020B0604030504040204" pitchFamily="50" charset="-128"/>
              </a:rPr>
            </a:br>
            <a:r>
              <a:rPr lang="en-US" altLang="ja-JP" sz="2000" b="1" dirty="0">
                <a:latin typeface="Meiryo UI" panose="020B0604030504040204" pitchFamily="50" charset="-128"/>
                <a:ea typeface="Meiryo UI" panose="020B0604030504040204" pitchFamily="50" charset="-128"/>
              </a:rPr>
              <a:t>GLM</a:t>
            </a:r>
            <a:r>
              <a:rPr lang="ja-JP" altLang="en-US" sz="2000" b="1" dirty="0">
                <a:latin typeface="Meiryo UI" panose="020B0604030504040204" pitchFamily="50" charset="-128"/>
                <a:ea typeface="Meiryo UI" panose="020B0604030504040204" pitchFamily="50" charset="-128"/>
              </a:rPr>
              <a:t>の応用範囲をひろげる</a:t>
            </a:r>
            <a:br>
              <a:rPr lang="en-US" altLang="ja-JP" sz="2400" b="1" dirty="0">
                <a:latin typeface="Meiryo UI" panose="020B0604030504040204" pitchFamily="50" charset="-128"/>
                <a:ea typeface="Meiryo UI" panose="020B0604030504040204" pitchFamily="50" charset="-128"/>
              </a:rPr>
            </a:br>
            <a:r>
              <a:rPr lang="en-US" altLang="ja-JP" sz="1800" b="1" dirty="0">
                <a:latin typeface="Meiryo UI" panose="020B0604030504040204" pitchFamily="50" charset="-128"/>
                <a:ea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rPr>
              <a:t>ロジスティック回帰など</a:t>
            </a:r>
            <a:r>
              <a:rPr lang="en-US" altLang="ja-JP" sz="1800" b="1" dirty="0">
                <a:latin typeface="Meiryo UI" panose="020B0604030504040204" pitchFamily="50" charset="-128"/>
                <a:ea typeface="Meiryo UI" panose="020B0604030504040204" pitchFamily="50" charset="-128"/>
              </a:rPr>
              <a:t>-</a:t>
            </a:r>
            <a:endParaRPr lang="ja-JP" altLang="en-US" sz="24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308B9328-9383-445C-B7B7-FF7289D5AE9D}"/>
              </a:ext>
            </a:extLst>
          </p:cNvPr>
          <p:cNvSpPr txBox="1"/>
          <p:nvPr/>
        </p:nvSpPr>
        <p:spPr>
          <a:xfrm>
            <a:off x="560512" y="5243720"/>
            <a:ext cx="3350845" cy="811367"/>
          </a:xfrm>
          <a:prstGeom prst="rect">
            <a:avLst/>
          </a:prstGeom>
          <a:noFill/>
        </p:spPr>
        <p:txBody>
          <a:bodyPr wrap="none" lIns="36000" tIns="36000" rIns="36000" bIns="36000" rtlCol="0" anchor="ctr" anchorCtr="0">
            <a:spAutoFit/>
          </a:bodyPr>
          <a:lstStyle/>
          <a:p>
            <a:pPr algn="l" eaLnBrk="1" hangingPunct="1">
              <a:buClr>
                <a:srgbClr val="CF142B"/>
              </a:buClr>
            </a:pP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2019-06-19(</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水</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p>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イノベ本　</a:t>
            </a: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AI</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応用</a:t>
            </a: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C</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ソリューション探索室</a:t>
            </a: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岩男　誠二</a:t>
            </a:r>
            <a:endPar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58280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6.7 </a:t>
            </a:r>
            <a:r>
              <a:rPr lang="ja-JP" altLang="en-US" dirty="0"/>
              <a:t>ガンマ分布とその尤度</a:t>
            </a:r>
            <a:endParaRPr kumimoji="1" lang="ja-JP" altLang="en-US" dirty="0"/>
          </a:p>
        </p:txBody>
      </p:sp>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
        <p:nvSpPr>
          <p:cNvPr id="3" name="正方形/長方形 2">
            <a:extLst>
              <a:ext uri="{FF2B5EF4-FFF2-40B4-BE49-F238E27FC236}">
                <a16:creationId xmlns:a16="http://schemas.microsoft.com/office/drawing/2014/main" id="{E4E63748-8BEE-4BC0-AF41-9B48EB6907C4}"/>
              </a:ext>
            </a:extLst>
          </p:cNvPr>
          <p:cNvSpPr/>
          <p:nvPr/>
        </p:nvSpPr>
        <p:spPr>
          <a:xfrm>
            <a:off x="449703" y="894263"/>
            <a:ext cx="8789990" cy="3693319"/>
          </a:xfrm>
          <a:prstGeom prst="rect">
            <a:avLst/>
          </a:prstGeom>
        </p:spPr>
        <p:txBody>
          <a:bodyPr wrap="square">
            <a:spAutoFit/>
          </a:bodyPr>
          <a:lstStyle/>
          <a:p>
            <a:r>
              <a:rPr lang="ja-JP" altLang="en-US" dirty="0"/>
              <a:t>■</a:t>
            </a:r>
            <a:r>
              <a:rPr lang="ja-JP" altLang="en-US" b="1" dirty="0"/>
              <a:t>ガンマ分布</a:t>
            </a:r>
            <a:endParaRPr lang="en-US" altLang="ja-JP" b="1" dirty="0"/>
          </a:p>
          <a:p>
            <a:r>
              <a:rPr lang="ja-JP" altLang="en-US" dirty="0"/>
              <a:t>　取りうる確率変数が</a:t>
            </a:r>
            <a:r>
              <a:rPr lang="en-US" altLang="ja-JP" dirty="0"/>
              <a:t>0</a:t>
            </a:r>
            <a:r>
              <a:rPr lang="ja-JP" altLang="en-US" dirty="0"/>
              <a:t>以上の連続確率分布</a:t>
            </a:r>
            <a:endParaRPr lang="en-US" altLang="ja-JP" dirty="0"/>
          </a:p>
          <a:p>
            <a:r>
              <a:rPr lang="ja-JP" altLang="en-US" dirty="0"/>
              <a:t>　平均値　</a:t>
            </a:r>
            <a:r>
              <a:rPr lang="en-US" altLang="ja-JP" i="1" dirty="0"/>
              <a:t>s/r</a:t>
            </a:r>
          </a:p>
          <a:p>
            <a:r>
              <a:rPr lang="ja-JP" altLang="en-US" dirty="0"/>
              <a:t>　標準偏差　</a:t>
            </a:r>
            <a:r>
              <a:rPr lang="en-US" altLang="ja-JP" dirty="0"/>
              <a:t>s/r</a:t>
            </a:r>
            <a:r>
              <a:rPr lang="en-US" altLang="ja-JP" baseline="30000" dirty="0"/>
              <a:t>2</a:t>
            </a:r>
            <a:r>
              <a:rPr lang="en-US" altLang="ja-JP" dirty="0"/>
              <a:t> = </a:t>
            </a:r>
            <a:r>
              <a:rPr lang="ja-JP" altLang="en-US" dirty="0"/>
              <a:t>平均</a:t>
            </a:r>
            <a:r>
              <a:rPr lang="en-US" altLang="ja-JP" dirty="0"/>
              <a:t>/r</a:t>
            </a:r>
          </a:p>
          <a:p>
            <a:endParaRPr lang="en-US" altLang="ja-JP" dirty="0"/>
          </a:p>
          <a:p>
            <a:r>
              <a:rPr lang="en-US" altLang="ja-JP" dirty="0"/>
              <a:t>[</a:t>
            </a:r>
            <a:r>
              <a:rPr lang="ja-JP" altLang="en-US" dirty="0"/>
              <a:t>ガンマ分布の確率式</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ja-JP" altLang="en-US" dirty="0"/>
          </a:p>
        </p:txBody>
      </p:sp>
      <p:pic>
        <p:nvPicPr>
          <p:cNvPr id="4" name="図 3">
            <a:extLst>
              <a:ext uri="{FF2B5EF4-FFF2-40B4-BE49-F238E27FC236}">
                <a16:creationId xmlns:a16="http://schemas.microsoft.com/office/drawing/2014/main" id="{631B289E-F4F0-449D-9480-FBB1E9B29B68}"/>
              </a:ext>
            </a:extLst>
          </p:cNvPr>
          <p:cNvPicPr>
            <a:picLocks noChangeAspect="1"/>
          </p:cNvPicPr>
          <p:nvPr/>
        </p:nvPicPr>
        <p:blipFill rotWithShape="1">
          <a:blip r:embed="rId2"/>
          <a:srcRect l="17335" t="38680" r="63828" b="55951"/>
          <a:stretch/>
        </p:blipFill>
        <p:spPr>
          <a:xfrm>
            <a:off x="1217274" y="2615609"/>
            <a:ext cx="3500611" cy="643269"/>
          </a:xfrm>
          <a:prstGeom prst="rect">
            <a:avLst/>
          </a:prstGeom>
        </p:spPr>
      </p:pic>
      <p:pic>
        <p:nvPicPr>
          <p:cNvPr id="10" name="図 9">
            <a:extLst>
              <a:ext uri="{FF2B5EF4-FFF2-40B4-BE49-F238E27FC236}">
                <a16:creationId xmlns:a16="http://schemas.microsoft.com/office/drawing/2014/main" id="{0C793E3A-CAF3-4C5F-AB18-228402E4E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27" y="1460426"/>
            <a:ext cx="3990615" cy="2728801"/>
          </a:xfrm>
          <a:prstGeom prst="rect">
            <a:avLst/>
          </a:prstGeom>
        </p:spPr>
      </p:pic>
      <p:sp>
        <p:nvSpPr>
          <p:cNvPr id="12" name="テキスト ボックス 11">
            <a:extLst>
              <a:ext uri="{FF2B5EF4-FFF2-40B4-BE49-F238E27FC236}">
                <a16:creationId xmlns:a16="http://schemas.microsoft.com/office/drawing/2014/main" id="{BE2AD87B-BC66-41BA-A122-75CCEBF38FE7}"/>
              </a:ext>
            </a:extLst>
          </p:cNvPr>
          <p:cNvSpPr txBox="1"/>
          <p:nvPr/>
        </p:nvSpPr>
        <p:spPr>
          <a:xfrm rot="16200000">
            <a:off x="4764585" y="2583107"/>
            <a:ext cx="1683722" cy="241980"/>
          </a:xfrm>
          <a:prstGeom prst="rect">
            <a:avLst/>
          </a:prstGeom>
          <a:solidFill>
            <a:schemeClr val="bg1"/>
          </a:solidFill>
        </p:spPr>
        <p:txBody>
          <a:bodyPr wrap="none" lIns="36000" tIns="36000" rIns="36000" bIns="36000" rtlCol="0" anchor="ctr" anchorCtr="0">
            <a:spAutoFit/>
          </a:bodyPr>
          <a:lstStyle/>
          <a:p>
            <a:pPr algn="l" eaLnBrk="1" hangingPunct="1">
              <a:buClr>
                <a:srgbClr val="CF142B"/>
              </a:buClr>
            </a:pPr>
            <a:r>
              <a:rPr kumimoji="1" lang="ja-JP" altLang="en-US" sz="11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（連続値のため）確率密度</a:t>
            </a:r>
          </a:p>
        </p:txBody>
      </p:sp>
    </p:spTree>
    <p:extLst>
      <p:ext uri="{BB962C8B-B14F-4D97-AF65-F5344CB8AC3E}">
        <p14:creationId xmlns:p14="http://schemas.microsoft.com/office/powerpoint/2010/main" val="14035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21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C79972C-69FC-4C82-A40C-B200136E0C85}"/>
              </a:ext>
            </a:extLst>
          </p:cNvPr>
          <p:cNvSpPr>
            <a:spLocks noGrp="1"/>
          </p:cNvSpPr>
          <p:nvPr>
            <p:ph type="title"/>
          </p:nvPr>
        </p:nvSpPr>
        <p:spPr/>
        <p:txBody>
          <a:bodyPr/>
          <a:lstStyle/>
          <a:p>
            <a:r>
              <a:rPr kumimoji="1" lang="ja-JP" altLang="en-US" dirty="0"/>
              <a:t>第</a:t>
            </a:r>
            <a:r>
              <a:rPr kumimoji="1" lang="en-US" altLang="ja-JP" dirty="0"/>
              <a:t>6</a:t>
            </a:r>
            <a:r>
              <a:rPr kumimoji="1" lang="ja-JP" altLang="en-US" dirty="0"/>
              <a:t>章の</a:t>
            </a:r>
            <a:r>
              <a:rPr lang="ja-JP" altLang="en-US" dirty="0"/>
              <a:t>位置づけ</a:t>
            </a:r>
            <a:endParaRPr kumimoji="1" lang="ja-JP" altLang="en-US" dirty="0"/>
          </a:p>
        </p:txBody>
      </p:sp>
      <p:pic>
        <p:nvPicPr>
          <p:cNvPr id="5" name="図 4">
            <a:extLst>
              <a:ext uri="{FF2B5EF4-FFF2-40B4-BE49-F238E27FC236}">
                <a16:creationId xmlns:a16="http://schemas.microsoft.com/office/drawing/2014/main" id="{32A2D836-04B4-4E74-8ECA-E8B40590FBE3}"/>
              </a:ext>
            </a:extLst>
          </p:cNvPr>
          <p:cNvPicPr>
            <a:picLocks noChangeAspect="1"/>
          </p:cNvPicPr>
          <p:nvPr/>
        </p:nvPicPr>
        <p:blipFill>
          <a:blip r:embed="rId2"/>
          <a:stretch>
            <a:fillRect/>
          </a:stretch>
        </p:blipFill>
        <p:spPr>
          <a:xfrm>
            <a:off x="260483" y="908797"/>
            <a:ext cx="5992628" cy="5810250"/>
          </a:xfrm>
          <a:prstGeom prst="rect">
            <a:avLst/>
          </a:prstGeom>
        </p:spPr>
      </p:pic>
      <p:sp>
        <p:nvSpPr>
          <p:cNvPr id="8" name="正方形/長方形 7">
            <a:extLst>
              <a:ext uri="{FF2B5EF4-FFF2-40B4-BE49-F238E27FC236}">
                <a16:creationId xmlns:a16="http://schemas.microsoft.com/office/drawing/2014/main" id="{8FC64179-B57B-4241-B635-6B0E6447A215}"/>
              </a:ext>
            </a:extLst>
          </p:cNvPr>
          <p:cNvSpPr/>
          <p:nvPr/>
        </p:nvSpPr>
        <p:spPr bwMode="auto">
          <a:xfrm>
            <a:off x="2268943" y="2983894"/>
            <a:ext cx="1936832" cy="1201394"/>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i="0" u="none" strike="noStrike" cap="none" normalizeH="0" baseline="0">
              <a:ln>
                <a:noFill/>
              </a:ln>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293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6.1 </a:t>
            </a:r>
            <a:r>
              <a:rPr lang="ja-JP" altLang="en-US" dirty="0"/>
              <a:t>さまざまな種類のデータで応用できる</a:t>
            </a:r>
            <a:r>
              <a:rPr lang="en-US" altLang="ja-JP" dirty="0"/>
              <a:t>GLM</a:t>
            </a:r>
            <a:endParaRPr kumimoji="1" lang="ja-JP" altLang="en-US" dirty="0"/>
          </a:p>
        </p:txBody>
      </p:sp>
      <p:graphicFrame>
        <p:nvGraphicFramePr>
          <p:cNvPr id="2" name="表 1">
            <a:extLst>
              <a:ext uri="{FF2B5EF4-FFF2-40B4-BE49-F238E27FC236}">
                <a16:creationId xmlns:a16="http://schemas.microsoft.com/office/drawing/2014/main" id="{DE0AF15A-8C92-4947-97D6-AB99AC107659}"/>
              </a:ext>
            </a:extLst>
          </p:cNvPr>
          <p:cNvGraphicFramePr>
            <a:graphicFrameLocks noGrp="1"/>
          </p:cNvGraphicFramePr>
          <p:nvPr>
            <p:extLst>
              <p:ext uri="{D42A27DB-BD31-4B8C-83A1-F6EECF244321}">
                <p14:modId xmlns:p14="http://schemas.microsoft.com/office/powerpoint/2010/main" val="3962902394"/>
              </p:ext>
            </p:extLst>
          </p:nvPr>
        </p:nvGraphicFramePr>
        <p:xfrm>
          <a:off x="132907" y="1325246"/>
          <a:ext cx="8577328" cy="4486795"/>
        </p:xfrm>
        <a:graphic>
          <a:graphicData uri="http://schemas.openxmlformats.org/drawingml/2006/table">
            <a:tbl>
              <a:tblPr firstRow="1" bandRow="1">
                <a:tableStyleId>{93296810-A885-4BE3-A3E7-6D5BEEA58F35}</a:tableStyleId>
              </a:tblPr>
              <a:tblGrid>
                <a:gridCol w="742579">
                  <a:extLst>
                    <a:ext uri="{9D8B030D-6E8A-4147-A177-3AD203B41FA5}">
                      <a16:colId xmlns:a16="http://schemas.microsoft.com/office/drawing/2014/main" val="1447930279"/>
                    </a:ext>
                  </a:extLst>
                </a:gridCol>
                <a:gridCol w="1431349">
                  <a:extLst>
                    <a:ext uri="{9D8B030D-6E8A-4147-A177-3AD203B41FA5}">
                      <a16:colId xmlns:a16="http://schemas.microsoft.com/office/drawing/2014/main" val="2587738118"/>
                    </a:ext>
                  </a:extLst>
                </a:gridCol>
                <a:gridCol w="1065439">
                  <a:extLst>
                    <a:ext uri="{9D8B030D-6E8A-4147-A177-3AD203B41FA5}">
                      <a16:colId xmlns:a16="http://schemas.microsoft.com/office/drawing/2014/main" val="3657484560"/>
                    </a:ext>
                  </a:extLst>
                </a:gridCol>
                <a:gridCol w="1113869">
                  <a:extLst>
                    <a:ext uri="{9D8B030D-6E8A-4147-A177-3AD203B41FA5}">
                      <a16:colId xmlns:a16="http://schemas.microsoft.com/office/drawing/2014/main" val="2171836363"/>
                    </a:ext>
                  </a:extLst>
                </a:gridCol>
                <a:gridCol w="1000868">
                  <a:extLst>
                    <a:ext uri="{9D8B030D-6E8A-4147-A177-3AD203B41FA5}">
                      <a16:colId xmlns:a16="http://schemas.microsoft.com/office/drawing/2014/main" val="2901285626"/>
                    </a:ext>
                  </a:extLst>
                </a:gridCol>
                <a:gridCol w="1183822">
                  <a:extLst>
                    <a:ext uri="{9D8B030D-6E8A-4147-A177-3AD203B41FA5}">
                      <a16:colId xmlns:a16="http://schemas.microsoft.com/office/drawing/2014/main" val="32558225"/>
                    </a:ext>
                  </a:extLst>
                </a:gridCol>
                <a:gridCol w="2039402">
                  <a:extLst>
                    <a:ext uri="{9D8B030D-6E8A-4147-A177-3AD203B41FA5}">
                      <a16:colId xmlns:a16="http://schemas.microsoft.com/office/drawing/2014/main" val="2333155739"/>
                    </a:ext>
                  </a:extLst>
                </a:gridCol>
              </a:tblGrid>
              <a:tr h="420327">
                <a:tc>
                  <a:txBody>
                    <a:bodyPr/>
                    <a:lstStyle/>
                    <a:p>
                      <a:endParaRPr kumimoji="1" lang="ja-JP" altLang="en-US" sz="1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ja-JP" altLang="en-US" sz="1800" dirty="0"/>
                        <a:t>確率分布</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ja-JP" altLang="en-US" sz="1400" dirty="0"/>
                        <a:t>乱数生成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en-US" altLang="ja-JP" sz="1400" dirty="0"/>
                        <a:t>Family</a:t>
                      </a:r>
                      <a:r>
                        <a:rPr kumimoji="1" lang="ja-JP" altLang="en-US" sz="1400" dirty="0"/>
                        <a:t>指定</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ja-JP" altLang="en-US" sz="1400" dirty="0"/>
                        <a:t>リンク関数</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ja-JP" altLang="en-US" sz="1800" dirty="0"/>
                        <a:t>回帰名</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kumimoji="1" lang="ja-JP" altLang="en-US" sz="1800" dirty="0"/>
                        <a:t>適用対象例</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040908955"/>
                  </a:ext>
                </a:extLst>
              </a:tr>
              <a:tr h="662444">
                <a:tc>
                  <a:txBody>
                    <a:bodyPr/>
                    <a:lstStyle/>
                    <a:p>
                      <a:pPr marL="0" marR="0" lvl="0" indent="0" algn="l" defTabSz="742927"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離散</a:t>
                      </a:r>
                      <a:r>
                        <a:rPr kumimoji="1" lang="en-US" altLang="ja-JP" sz="1400" dirty="0"/>
                        <a:t>)</a:t>
                      </a:r>
                      <a:endParaRPr kumimoji="1" lang="ja-JP" altLang="en-US" sz="1400" dirty="0"/>
                    </a:p>
                    <a:p>
                      <a:endParaRPr kumimoji="1" lang="ja-JP" alt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ja-JP" altLang="en-US" sz="1600" dirty="0"/>
                        <a:t>ポアソン分布</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rpois</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poisson</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a:t>log</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ja-JP" altLang="en-US" dirty="0"/>
                        <a:t>ポアソン回帰</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ja-JP" altLang="en-US" dirty="0"/>
                        <a:t>単位時間あたりに平均 </a:t>
                      </a:r>
                      <a:r>
                        <a:rPr kumimoji="1" lang="en-US" altLang="ja-JP" dirty="0"/>
                        <a:t>n</a:t>
                      </a:r>
                      <a:r>
                        <a:rPr kumimoji="1" lang="ja-JP" altLang="en-US" dirty="0"/>
                        <a:t>回起こる現象が、単位時間に </a:t>
                      </a:r>
                      <a:r>
                        <a:rPr kumimoji="1" lang="en-US" altLang="ja-JP" dirty="0"/>
                        <a:t>k </a:t>
                      </a:r>
                      <a:r>
                        <a:rPr kumimoji="1" lang="ja-JP" altLang="en-US" dirty="0"/>
                        <a:t>回起きる確率</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3954626"/>
                  </a:ext>
                </a:extLst>
              </a:tr>
              <a:tr h="678667">
                <a:tc>
                  <a:txBody>
                    <a:bodyPr/>
                    <a:lstStyle/>
                    <a:p>
                      <a:endParaRPr kumimoji="1" lang="ja-JP" alt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ja-JP" altLang="en-US" sz="1600" dirty="0"/>
                        <a:t>二項分布</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rbinom</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a:t>binomial</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en-US" altLang="ja-JP" sz="1600" dirty="0"/>
                        <a:t>logit</a:t>
                      </a:r>
                      <a:endParaRPr kumimoji="1" lang="ja-JP" altLang="en-US" sz="1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l" defTabSz="742927" rtl="0" eaLnBrk="1" fontAlgn="auto" latinLnBrk="0" hangingPunct="1">
                        <a:lnSpc>
                          <a:spcPct val="100000"/>
                        </a:lnSpc>
                        <a:spcBef>
                          <a:spcPts val="0"/>
                        </a:spcBef>
                        <a:spcAft>
                          <a:spcPts val="0"/>
                        </a:spcAft>
                        <a:buClrTx/>
                        <a:buSzTx/>
                        <a:buFontTx/>
                        <a:buNone/>
                        <a:tabLst/>
                        <a:defRPr/>
                      </a:pPr>
                      <a:r>
                        <a:rPr kumimoji="1" lang="ja-JP" altLang="en-US" dirty="0"/>
                        <a:t>ロジスティック回帰</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kumimoji="1" lang="ja-JP" altLang="en-US" dirty="0"/>
                        <a:t>「あり・なし」（ベルヌーイ試行）のカウントデータ</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7634616"/>
                  </a:ext>
                </a:extLst>
              </a:tr>
              <a:tr h="662444">
                <a:tc>
                  <a:txBody>
                    <a:bodyPr/>
                    <a:lstStyle/>
                    <a:p>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sz="1600" dirty="0"/>
                        <a:t>負の二項分布</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rnbinom</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glm.nb</a:t>
                      </a:r>
                      <a:r>
                        <a:rPr kumimoji="1" lang="en-US" altLang="ja-JP" sz="1600" dirty="0"/>
                        <a:t>()</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a:t>log</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dirty="0"/>
                        <a:t>独立なベルヌーイ試行を行ったとき、</a:t>
                      </a:r>
                      <a:r>
                        <a:rPr kumimoji="1" lang="en-US" altLang="ja-JP" dirty="0"/>
                        <a:t>r </a:t>
                      </a:r>
                      <a:r>
                        <a:rPr kumimoji="1" lang="ja-JP" altLang="en-US" dirty="0"/>
                        <a:t>回の「成功」を得るのに必要な試行回数の分布</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04192321"/>
                  </a:ext>
                </a:extLst>
              </a:tr>
              <a:tr h="662444">
                <a:tc>
                  <a:txBody>
                    <a:bodyPr/>
                    <a:lstStyle/>
                    <a:p>
                      <a:r>
                        <a:rPr kumimoji="1" lang="en-US" altLang="ja-JP" sz="1400" dirty="0"/>
                        <a:t>(</a:t>
                      </a:r>
                      <a:r>
                        <a:rPr kumimoji="1" lang="ja-JP" altLang="en-US" sz="1400" dirty="0"/>
                        <a:t>連続</a:t>
                      </a:r>
                      <a:r>
                        <a:rPr kumimoji="1" lang="en-US" altLang="ja-JP" sz="1400" dirty="0"/>
                        <a:t>)</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sz="1600" dirty="0"/>
                        <a:t>ガンマ分布</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rgamma</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a:t>gamma</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a:t>log?</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dirty="0"/>
                        <a:t>期間 </a:t>
                      </a:r>
                      <a:r>
                        <a:rPr kumimoji="1" lang="en-US" altLang="ja-JP" dirty="0"/>
                        <a:t>μ </a:t>
                      </a:r>
                      <a:r>
                        <a:rPr kumimoji="1" lang="ja-JP" altLang="en-US" dirty="0"/>
                        <a:t>ごとに</a:t>
                      </a:r>
                      <a:r>
                        <a:rPr kumimoji="1" lang="en-US" altLang="ja-JP" dirty="0"/>
                        <a:t>1</a:t>
                      </a:r>
                      <a:r>
                        <a:rPr kumimoji="1" lang="ja-JP" altLang="en-US" dirty="0"/>
                        <a:t>回くらい起こるランダムな事象が </a:t>
                      </a:r>
                      <a:r>
                        <a:rPr kumimoji="1" lang="en-US" altLang="ja-JP" dirty="0"/>
                        <a:t>n </a:t>
                      </a:r>
                      <a:r>
                        <a:rPr kumimoji="1" lang="ja-JP" altLang="en-US" dirty="0"/>
                        <a:t>回起こるまでの時間の分布</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08442708"/>
                  </a:ext>
                </a:extLst>
              </a:tr>
              <a:tr h="662444">
                <a:tc>
                  <a:txBody>
                    <a:bodyPr/>
                    <a:lstStyle/>
                    <a:p>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sz="1600" dirty="0"/>
                        <a:t>正規分布</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err="1"/>
                        <a:t>rnorm</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a:t>gaussian</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a:t>identity</a:t>
                      </a:r>
                      <a:br>
                        <a:rPr kumimoji="1" lang="en-US" altLang="ja-JP" sz="1600" dirty="0"/>
                      </a:br>
                      <a:r>
                        <a:rPr kumimoji="1" lang="en-US" altLang="ja-JP" sz="1100" dirty="0"/>
                        <a:t>(</a:t>
                      </a:r>
                      <a:r>
                        <a:rPr kumimoji="1" lang="ja-JP" altLang="en-US" sz="1100" dirty="0"/>
                        <a:t>恒等リンク</a:t>
                      </a:r>
                      <a:r>
                        <a:rPr kumimoji="1" lang="en-US" altLang="ja-JP" sz="1100" dirty="0"/>
                        <a:t>)</a:t>
                      </a:r>
                      <a:endParaRPr kumimoji="1" lang="ja-JP"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1" lang="ja-JP" altLang="en-US" dirty="0"/>
                        <a:t>線形回帰</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627905"/>
                  </a:ext>
                </a:extLst>
              </a:tr>
            </a:tbl>
          </a:graphicData>
        </a:graphic>
      </p:graphicFrame>
      <p:sp>
        <p:nvSpPr>
          <p:cNvPr id="6" name="コンテンツ プレースホルダー 2">
            <a:extLst>
              <a:ext uri="{FF2B5EF4-FFF2-40B4-BE49-F238E27FC236}">
                <a16:creationId xmlns:a16="http://schemas.microsoft.com/office/drawing/2014/main" id="{77879DFE-3689-4141-B7C5-A6B831666310}"/>
              </a:ext>
            </a:extLst>
          </p:cNvPr>
          <p:cNvSpPr txBox="1">
            <a:spLocks/>
          </p:cNvSpPr>
          <p:nvPr/>
        </p:nvSpPr>
        <p:spPr bwMode="auto">
          <a:xfrm>
            <a:off x="66943" y="947245"/>
            <a:ext cx="9298966"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marL="288916" indent="-288916" algn="l" defTabSz="371464" rtl="0" eaLnBrk="1" fontAlgn="base" hangingPunct="1">
              <a:spcBef>
                <a:spcPct val="20000"/>
              </a:spcBef>
              <a:spcAft>
                <a:spcPct val="0"/>
              </a:spcAft>
              <a:buClr>
                <a:srgbClr val="CF142B"/>
              </a:buClr>
              <a:buFont typeface="Wingdings" panose="05000000000000000000" pitchFamily="2" charset="2"/>
              <a:buChar char="n"/>
              <a:defRPr kumimoji="1" sz="18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39824" indent="-295366" algn="l" defTabSz="371464" rtl="0" eaLnBrk="1" fontAlgn="base" hangingPunct="1">
              <a:spcBef>
                <a:spcPct val="20000"/>
              </a:spcBef>
              <a:spcAft>
                <a:spcPts val="487"/>
              </a:spcAft>
              <a:buClr>
                <a:srgbClr val="CF142B"/>
              </a:buClr>
              <a:buFont typeface="Wingdings" panose="05000000000000000000" pitchFamily="2" charset="2"/>
              <a:buChar char="l"/>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2pPr>
            <a:lvl3pPr marL="584282" indent="-295366" algn="l" rtl="0" eaLnBrk="1" fontAlgn="base" hangingPunct="1">
              <a:spcBef>
                <a:spcPct val="20000"/>
              </a:spcBef>
              <a:spcAft>
                <a:spcPct val="0"/>
              </a:spcAft>
              <a:buClr>
                <a:srgbClr val="CF142B"/>
              </a:buClr>
              <a:buFont typeface="Wingdings" panose="05000000000000000000" pitchFamily="2" charset="2"/>
              <a:buChar char="p"/>
              <a:defRPr kumimoji="1" sz="14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3pPr>
            <a:lvl4pPr marL="728740" indent="-288916" algn="l" rtl="0" eaLnBrk="1" fontAlgn="base" hangingPunct="1">
              <a:spcBef>
                <a:spcPct val="20000"/>
              </a:spcBef>
              <a:spcAft>
                <a:spcPct val="0"/>
              </a:spcAft>
              <a:buClr>
                <a:srgbClr val="CF142B"/>
              </a:buClr>
              <a:buFont typeface="Wingdings" panose="05000000000000000000" pitchFamily="2" charset="2"/>
              <a:buChar char="u"/>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4pPr>
            <a:lvl5pPr marL="873198" indent="-288916" algn="l" rtl="0" eaLnBrk="1" fontAlgn="base" hangingPunct="1">
              <a:spcBef>
                <a:spcPct val="20000"/>
              </a:spcBef>
              <a:spcAft>
                <a:spcPct val="0"/>
              </a:spcAft>
              <a:buClr>
                <a:srgbClr val="CF142B"/>
              </a:buClr>
              <a:buFont typeface="Wingdings" panose="05000000000000000000" pitchFamily="2" charset="2"/>
              <a:buChar char="ü"/>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5pPr>
            <a:lvl6pPr marL="204305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6pPr>
            <a:lvl7pPr marL="2414513"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7pPr>
            <a:lvl8pPr marL="2785977"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8pPr>
            <a:lvl9pPr marL="315744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9pPr>
          </a:lstStyle>
          <a:p>
            <a:pPr marL="0" indent="0">
              <a:buNone/>
            </a:pPr>
            <a:r>
              <a:rPr lang="ja-JP" altLang="en-US" sz="2000" b="1" kern="0" dirty="0">
                <a:solidFill>
                  <a:schemeClr val="tx2"/>
                </a:solidFill>
              </a:rPr>
              <a:t>■</a:t>
            </a:r>
            <a:r>
              <a:rPr lang="en-US" altLang="ja-JP" sz="2000" b="1" kern="0" dirty="0"/>
              <a:t>R</a:t>
            </a:r>
            <a:r>
              <a:rPr lang="ja-JP" altLang="en-US" sz="2000" b="1" kern="0" dirty="0" err="1"/>
              <a:t>での</a:t>
            </a:r>
            <a:r>
              <a:rPr lang="en-US" altLang="ja-JP" sz="2000" b="1" kern="0" dirty="0"/>
              <a:t>GLM</a:t>
            </a:r>
            <a:r>
              <a:rPr lang="ja-JP" altLang="en-US" sz="2000" b="1" kern="0" dirty="0"/>
              <a:t>構成</a:t>
            </a:r>
            <a:endParaRPr lang="en-US" altLang="ja-JP" b="1" kern="0" dirty="0"/>
          </a:p>
        </p:txBody>
      </p:sp>
      <p:grpSp>
        <p:nvGrpSpPr>
          <p:cNvPr id="10" name="グループ化 9">
            <a:extLst>
              <a:ext uri="{FF2B5EF4-FFF2-40B4-BE49-F238E27FC236}">
                <a16:creationId xmlns:a16="http://schemas.microsoft.com/office/drawing/2014/main" id="{D2657AB8-B895-43F4-B55A-4B594B8914A0}"/>
              </a:ext>
            </a:extLst>
          </p:cNvPr>
          <p:cNvGrpSpPr/>
          <p:nvPr/>
        </p:nvGrpSpPr>
        <p:grpSpPr>
          <a:xfrm>
            <a:off x="4502888" y="6338922"/>
            <a:ext cx="1736620" cy="565146"/>
            <a:chOff x="3327990" y="5938581"/>
            <a:chExt cx="1736620" cy="565146"/>
          </a:xfrm>
        </p:grpSpPr>
        <p:sp>
          <p:nvSpPr>
            <p:cNvPr id="3" name="テキスト ボックス 2">
              <a:extLst>
                <a:ext uri="{FF2B5EF4-FFF2-40B4-BE49-F238E27FC236}">
                  <a16:creationId xmlns:a16="http://schemas.microsoft.com/office/drawing/2014/main" id="{F6332CE6-5F72-4341-9895-A338F6511136}"/>
                </a:ext>
              </a:extLst>
            </p:cNvPr>
            <p:cNvSpPr txBox="1"/>
            <p:nvPr/>
          </p:nvSpPr>
          <p:spPr>
            <a:xfrm>
              <a:off x="3327990" y="6065900"/>
              <a:ext cx="1736620" cy="318924"/>
            </a:xfrm>
            <a:prstGeom prst="rect">
              <a:avLst/>
            </a:prstGeom>
            <a:noFill/>
          </p:spPr>
          <p:txBody>
            <a:bodyPr wrap="none" lIns="36000" tIns="36000" rIns="36000" bIns="36000" rtlCol="0" anchor="ctr" anchorCtr="0">
              <a:spAutoFit/>
            </a:bodyPr>
            <a:lstStyle/>
            <a:p>
              <a:pPr>
                <a:buClr>
                  <a:srgbClr val="CF142B"/>
                </a:buClr>
              </a:pP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logit(q) = log</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endPar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p:txBody>
        </p:sp>
        <p:sp>
          <p:nvSpPr>
            <p:cNvPr id="7" name="テキスト ボックス 6">
              <a:extLst>
                <a:ext uri="{FF2B5EF4-FFF2-40B4-BE49-F238E27FC236}">
                  <a16:creationId xmlns:a16="http://schemas.microsoft.com/office/drawing/2014/main" id="{53403EE7-1AAA-49B8-B657-65DA4C2560C4}"/>
                </a:ext>
              </a:extLst>
            </p:cNvPr>
            <p:cNvSpPr txBox="1"/>
            <p:nvPr/>
          </p:nvSpPr>
          <p:spPr>
            <a:xfrm>
              <a:off x="4567711" y="5938581"/>
              <a:ext cx="385289" cy="565146"/>
            </a:xfrm>
            <a:prstGeom prst="rect">
              <a:avLst/>
            </a:prstGeom>
            <a:noFill/>
          </p:spPr>
          <p:txBody>
            <a:bodyPr wrap="none" lIns="36000" tIns="36000" rIns="36000" bIns="36000" rtlCol="0" anchor="ctr" anchorCtr="0">
              <a:spAutoFit/>
            </a:bodyPr>
            <a:lstStyle/>
            <a:p>
              <a:pPr algn="ctr" eaLnBrk="1" hangingPunct="1">
                <a:buClr>
                  <a:srgbClr val="CF142B"/>
                </a:buClr>
              </a:pP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q</a:t>
              </a:r>
            </a:p>
            <a:p>
              <a:pPr algn="ctr" eaLnBrk="1" hangingPunct="1">
                <a:buClr>
                  <a:srgbClr val="CF142B"/>
                </a:buClr>
              </a:pP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1-q</a:t>
              </a:r>
              <a:endPar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p:txBody>
        </p:sp>
      </p:grpSp>
      <p:pic>
        <p:nvPicPr>
          <p:cNvPr id="11" name="図 10">
            <a:extLst>
              <a:ext uri="{FF2B5EF4-FFF2-40B4-BE49-F238E27FC236}">
                <a16:creationId xmlns:a16="http://schemas.microsoft.com/office/drawing/2014/main" id="{F4DCA2C2-1014-4080-9B1A-8EA10CDB1843}"/>
              </a:ext>
            </a:extLst>
          </p:cNvPr>
          <p:cNvPicPr>
            <a:picLocks noChangeAspect="1"/>
          </p:cNvPicPr>
          <p:nvPr/>
        </p:nvPicPr>
        <p:blipFill rotWithShape="1">
          <a:blip r:embed="rId2"/>
          <a:srcRect l="70895" t="33497" r="19177" b="54589"/>
          <a:stretch/>
        </p:blipFill>
        <p:spPr>
          <a:xfrm>
            <a:off x="8710235" y="5123945"/>
            <a:ext cx="983512" cy="786810"/>
          </a:xfrm>
          <a:prstGeom prst="rect">
            <a:avLst/>
          </a:prstGeom>
        </p:spPr>
      </p:pic>
      <p:pic>
        <p:nvPicPr>
          <p:cNvPr id="12" name="図 11">
            <a:extLst>
              <a:ext uri="{FF2B5EF4-FFF2-40B4-BE49-F238E27FC236}">
                <a16:creationId xmlns:a16="http://schemas.microsoft.com/office/drawing/2014/main" id="{6C0B0222-B5C1-4FFC-8BA7-0BCE2485A7DF}"/>
              </a:ext>
            </a:extLst>
          </p:cNvPr>
          <p:cNvPicPr>
            <a:picLocks noChangeAspect="1"/>
          </p:cNvPicPr>
          <p:nvPr/>
        </p:nvPicPr>
        <p:blipFill rotWithShape="1">
          <a:blip r:embed="rId3"/>
          <a:srcRect l="70895" t="53784" r="19499" b="35670"/>
          <a:stretch/>
        </p:blipFill>
        <p:spPr>
          <a:xfrm>
            <a:off x="8710235" y="1734055"/>
            <a:ext cx="951615" cy="696434"/>
          </a:xfrm>
          <a:prstGeom prst="rect">
            <a:avLst/>
          </a:prstGeom>
        </p:spPr>
      </p:pic>
      <p:pic>
        <p:nvPicPr>
          <p:cNvPr id="13" name="図 12">
            <a:extLst>
              <a:ext uri="{FF2B5EF4-FFF2-40B4-BE49-F238E27FC236}">
                <a16:creationId xmlns:a16="http://schemas.microsoft.com/office/drawing/2014/main" id="{B4DE2E19-8F19-4AA7-8937-46AC6947C395}"/>
              </a:ext>
            </a:extLst>
          </p:cNvPr>
          <p:cNvPicPr>
            <a:picLocks noChangeAspect="1"/>
          </p:cNvPicPr>
          <p:nvPr/>
        </p:nvPicPr>
        <p:blipFill rotWithShape="1">
          <a:blip r:embed="rId4"/>
          <a:srcRect l="38694" t="33739" r="51002" b="51529"/>
          <a:stretch/>
        </p:blipFill>
        <p:spPr>
          <a:xfrm>
            <a:off x="8710235" y="2456121"/>
            <a:ext cx="1020727" cy="972879"/>
          </a:xfrm>
          <a:prstGeom prst="rect">
            <a:avLst/>
          </a:prstGeom>
        </p:spPr>
      </p:pic>
    </p:spTree>
    <p:extLst>
      <p:ext uri="{BB962C8B-B14F-4D97-AF65-F5344CB8AC3E}">
        <p14:creationId xmlns:p14="http://schemas.microsoft.com/office/powerpoint/2010/main" val="33164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6.2,3 </a:t>
            </a:r>
            <a:r>
              <a:rPr lang="ja-JP" altLang="en-US" dirty="0"/>
              <a:t>二項分布</a:t>
            </a:r>
            <a:endParaRPr kumimoji="1" lang="ja-JP" altLang="en-US" dirty="0"/>
          </a:p>
        </p:txBody>
      </p:sp>
      <p:pic>
        <p:nvPicPr>
          <p:cNvPr id="5" name="図 4">
            <a:extLst>
              <a:ext uri="{FF2B5EF4-FFF2-40B4-BE49-F238E27FC236}">
                <a16:creationId xmlns:a16="http://schemas.microsoft.com/office/drawing/2014/main" id="{A9063431-6C2E-4E63-BBA7-64569180E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826" y="1810918"/>
            <a:ext cx="2786174" cy="1950322"/>
          </a:xfrm>
          <a:prstGeom prst="rect">
            <a:avLst/>
          </a:prstGeom>
        </p:spPr>
      </p:pic>
      <p:sp>
        <p:nvSpPr>
          <p:cNvPr id="11" name="コンテンツ プレースホルダー 2">
            <a:extLst>
              <a:ext uri="{FF2B5EF4-FFF2-40B4-BE49-F238E27FC236}">
                <a16:creationId xmlns:a16="http://schemas.microsoft.com/office/drawing/2014/main" id="{2E326BEB-344B-4FA6-8094-83002F619F58}"/>
              </a:ext>
            </a:extLst>
          </p:cNvPr>
          <p:cNvSpPr txBox="1">
            <a:spLocks/>
          </p:cNvSpPr>
          <p:nvPr/>
        </p:nvSpPr>
        <p:spPr bwMode="auto">
          <a:xfrm>
            <a:off x="66943" y="947245"/>
            <a:ext cx="9298966"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marL="288916" indent="-288916" algn="l" defTabSz="371464" rtl="0" eaLnBrk="1" fontAlgn="base" hangingPunct="1">
              <a:spcBef>
                <a:spcPct val="20000"/>
              </a:spcBef>
              <a:spcAft>
                <a:spcPct val="0"/>
              </a:spcAft>
              <a:buClr>
                <a:srgbClr val="CF142B"/>
              </a:buClr>
              <a:buFont typeface="Wingdings" panose="05000000000000000000" pitchFamily="2" charset="2"/>
              <a:buChar char="n"/>
              <a:defRPr kumimoji="1" sz="18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39824" indent="-295366" algn="l" defTabSz="371464" rtl="0" eaLnBrk="1" fontAlgn="base" hangingPunct="1">
              <a:spcBef>
                <a:spcPct val="20000"/>
              </a:spcBef>
              <a:spcAft>
                <a:spcPts val="487"/>
              </a:spcAft>
              <a:buClr>
                <a:srgbClr val="CF142B"/>
              </a:buClr>
              <a:buFont typeface="Wingdings" panose="05000000000000000000" pitchFamily="2" charset="2"/>
              <a:buChar char="l"/>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2pPr>
            <a:lvl3pPr marL="584282" indent="-295366" algn="l" rtl="0" eaLnBrk="1" fontAlgn="base" hangingPunct="1">
              <a:spcBef>
                <a:spcPct val="20000"/>
              </a:spcBef>
              <a:spcAft>
                <a:spcPct val="0"/>
              </a:spcAft>
              <a:buClr>
                <a:srgbClr val="CF142B"/>
              </a:buClr>
              <a:buFont typeface="Wingdings" panose="05000000000000000000" pitchFamily="2" charset="2"/>
              <a:buChar char="p"/>
              <a:defRPr kumimoji="1" sz="14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3pPr>
            <a:lvl4pPr marL="728740" indent="-288916" algn="l" rtl="0" eaLnBrk="1" fontAlgn="base" hangingPunct="1">
              <a:spcBef>
                <a:spcPct val="20000"/>
              </a:spcBef>
              <a:spcAft>
                <a:spcPct val="0"/>
              </a:spcAft>
              <a:buClr>
                <a:srgbClr val="CF142B"/>
              </a:buClr>
              <a:buFont typeface="Wingdings" panose="05000000000000000000" pitchFamily="2" charset="2"/>
              <a:buChar char="u"/>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4pPr>
            <a:lvl5pPr marL="873198" indent="-288916" algn="l" rtl="0" eaLnBrk="1" fontAlgn="base" hangingPunct="1">
              <a:spcBef>
                <a:spcPct val="20000"/>
              </a:spcBef>
              <a:spcAft>
                <a:spcPct val="0"/>
              </a:spcAft>
              <a:buClr>
                <a:srgbClr val="CF142B"/>
              </a:buClr>
              <a:buFont typeface="Wingdings" panose="05000000000000000000" pitchFamily="2" charset="2"/>
              <a:buChar char="ü"/>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5pPr>
            <a:lvl6pPr marL="204305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6pPr>
            <a:lvl7pPr marL="2414513"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7pPr>
            <a:lvl8pPr marL="2785977"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8pPr>
            <a:lvl9pPr marL="315744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9pPr>
          </a:lstStyle>
          <a:p>
            <a:pPr marL="0" indent="0">
              <a:buNone/>
            </a:pPr>
            <a:r>
              <a:rPr lang="ja-JP" altLang="en-US" sz="2000" b="1" kern="0" dirty="0">
                <a:solidFill>
                  <a:schemeClr val="tx2"/>
                </a:solidFill>
              </a:rPr>
              <a:t>■</a:t>
            </a:r>
            <a:r>
              <a:rPr lang="ja-JP" altLang="en-US" sz="2000" b="1" kern="0" dirty="0"/>
              <a:t>上限のあるカウントデータ</a:t>
            </a:r>
            <a:endParaRPr lang="en-US" altLang="ja-JP" b="1" kern="0" dirty="0"/>
          </a:p>
        </p:txBody>
      </p:sp>
      <p:sp>
        <p:nvSpPr>
          <p:cNvPr id="9" name="テキスト ボックス 8">
            <a:extLst>
              <a:ext uri="{FF2B5EF4-FFF2-40B4-BE49-F238E27FC236}">
                <a16:creationId xmlns:a16="http://schemas.microsoft.com/office/drawing/2014/main" id="{23047E58-F371-4010-B0BD-DB3BCACB2A12}"/>
              </a:ext>
            </a:extLst>
          </p:cNvPr>
          <p:cNvSpPr txBox="1"/>
          <p:nvPr/>
        </p:nvSpPr>
        <p:spPr>
          <a:xfrm>
            <a:off x="467834" y="1257471"/>
            <a:ext cx="8433966" cy="4504686"/>
          </a:xfrm>
          <a:prstGeom prst="rect">
            <a:avLst/>
          </a:prstGeom>
          <a:noFill/>
        </p:spPr>
        <p:txBody>
          <a:bodyPr wrap="none" lIns="36000" tIns="36000" rIns="36000" bIns="36000" rtlCol="0" anchor="t" anchorCtr="0">
            <a:spAutoFit/>
          </a:bodyPr>
          <a:lstStyle/>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例）</a:t>
            </a: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N</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個の観測種子のうち生きている発芽能力があるものは</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y</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死んだ種子は</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N-y</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a:t>
            </a: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例題）</a:t>
            </a: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全</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100</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個体のうち</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50</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個体は無処理</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(f=C)</a:t>
            </a:r>
            <a:r>
              <a:rPr lang="ja-JP" altLang="en-US" sz="1600" dirty="0" err="1">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50</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個体は施肥処理</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(f=T)</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を行った場合、</a:t>
            </a:r>
            <a:b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b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8</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個の調査種子中の生存数</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y</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と体サイズ</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x</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の調査結果が右記グラフ。</a:t>
            </a: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lang="ja-JP" altLang="en-US"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 ある個体の生存確率</a:t>
            </a:r>
            <a:r>
              <a:rPr lang="en-US" altLang="ja-JP"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q</a:t>
            </a:r>
            <a:r>
              <a:rPr lang="ja-JP" altLang="en-US"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が体サイズ</a:t>
            </a:r>
            <a:r>
              <a:rPr lang="en-US" altLang="ja-JP"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x</a:t>
            </a:r>
            <a:r>
              <a:rPr lang="ja-JP" altLang="en-US" sz="1600" u="sng" dirty="0" err="1">
                <a:solidFill>
                  <a:srgbClr val="000000"/>
                </a:solidFill>
                <a:latin typeface="Segoe UI" panose="020B0502040204020203" pitchFamily="34" charset="0"/>
                <a:ea typeface="Meiryo UI" panose="020B0604030504040204" pitchFamily="50" charset="-128"/>
                <a:cs typeface="Meiryo UI" panose="020B0604030504040204" pitchFamily="50" charset="-128"/>
              </a:rPr>
              <a:t>や施</a:t>
            </a:r>
            <a:r>
              <a:rPr lang="ja-JP" altLang="en-US"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肥処理</a:t>
            </a:r>
            <a:r>
              <a:rPr lang="en-US" altLang="ja-JP"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f</a:t>
            </a:r>
            <a:r>
              <a:rPr lang="ja-JP" altLang="en-US"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によってどう変化するか調べる</a:t>
            </a:r>
            <a:endParaRPr lang="en-US" altLang="ja-JP" sz="1600" u="sng"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グラフから分かる事</a:t>
            </a: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p>
          <a:p>
            <a:pPr algn="l" eaLnBrk="1" hangingPunct="1">
              <a:buClr>
                <a:srgbClr val="CF142B"/>
              </a:buClr>
            </a:pP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・体サイズ</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x</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が大きくなると生存種子数</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y</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が多くなる傾向</a:t>
            </a: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・施肥によって生存種子数</a:t>
            </a: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y</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が多くなる傾向</a:t>
            </a: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buClr>
                <a:srgbClr val="CF142B"/>
              </a:buClr>
            </a:pP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二項分布の確率式</a:t>
            </a:r>
            <a:r>
              <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生存確率</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q</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が</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{0.1, 0.3, 0.5,</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 </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0.8}</a:t>
            </a:r>
            <a:r>
              <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の場合のプロット</a:t>
            </a:r>
            <a:r>
              <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rPr>
              <a:t>]</a:t>
            </a:r>
            <a:endParaRPr lang="ja-JP" altLang="en-US"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kumimoji="1" lang="en-US" altLang="ja-JP"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a:p>
            <a:pPr algn="l" eaLnBrk="1" hangingPunct="1">
              <a:buClr>
                <a:srgbClr val="CF142B"/>
              </a:buClr>
            </a:pP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p:txBody>
      </p:sp>
      <p:grpSp>
        <p:nvGrpSpPr>
          <p:cNvPr id="16" name="グループ化 15">
            <a:extLst>
              <a:ext uri="{FF2B5EF4-FFF2-40B4-BE49-F238E27FC236}">
                <a16:creationId xmlns:a16="http://schemas.microsoft.com/office/drawing/2014/main" id="{3F20EC19-2081-4608-82D1-2D2513118784}"/>
              </a:ext>
            </a:extLst>
          </p:cNvPr>
          <p:cNvGrpSpPr/>
          <p:nvPr/>
        </p:nvGrpSpPr>
        <p:grpSpPr>
          <a:xfrm>
            <a:off x="274278" y="5087865"/>
            <a:ext cx="3930185" cy="714683"/>
            <a:chOff x="1118695" y="4351014"/>
            <a:chExt cx="3930185" cy="714683"/>
          </a:xfrm>
        </p:grpSpPr>
        <p:pic>
          <p:nvPicPr>
            <p:cNvPr id="12" name="図 11">
              <a:extLst>
                <a:ext uri="{FF2B5EF4-FFF2-40B4-BE49-F238E27FC236}">
                  <a16:creationId xmlns:a16="http://schemas.microsoft.com/office/drawing/2014/main" id="{159CAE78-D20D-4657-901A-64B308FB5C6B}"/>
                </a:ext>
              </a:extLst>
            </p:cNvPr>
            <p:cNvPicPr>
              <a:picLocks noChangeAspect="1"/>
            </p:cNvPicPr>
            <p:nvPr/>
          </p:nvPicPr>
          <p:blipFill rotWithShape="1">
            <a:blip r:embed="rId3"/>
            <a:srcRect l="30395" t="46671" r="46762" b="48584"/>
            <a:stretch/>
          </p:blipFill>
          <p:spPr>
            <a:xfrm>
              <a:off x="1118695" y="4434580"/>
              <a:ext cx="3930185" cy="526312"/>
            </a:xfrm>
            <a:prstGeom prst="rect">
              <a:avLst/>
            </a:prstGeom>
          </p:spPr>
        </p:pic>
        <p:sp>
          <p:nvSpPr>
            <p:cNvPr id="15" name="正方形/長方形 14">
              <a:extLst>
                <a:ext uri="{FF2B5EF4-FFF2-40B4-BE49-F238E27FC236}">
                  <a16:creationId xmlns:a16="http://schemas.microsoft.com/office/drawing/2014/main" id="{C7A17AD5-6934-4048-BC29-589F938D38E6}"/>
                </a:ext>
              </a:extLst>
            </p:cNvPr>
            <p:cNvSpPr/>
            <p:nvPr/>
          </p:nvSpPr>
          <p:spPr bwMode="auto">
            <a:xfrm>
              <a:off x="2977116" y="4531051"/>
              <a:ext cx="329610" cy="354610"/>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i="0" u="none" strike="noStrike" cap="none" normalizeH="0" baseline="0">
                <a:ln>
                  <a:noFill/>
                </a:ln>
                <a:effectLst/>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C3E5E18B-AB4B-495A-A009-85BD407D9FB3}"/>
                    </a:ext>
                  </a:extLst>
                </p:cNvPr>
                <p:cNvSpPr/>
                <p:nvPr/>
              </p:nvSpPr>
              <p:spPr>
                <a:xfrm>
                  <a:off x="2791426" y="4351014"/>
                  <a:ext cx="66909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pt-BR"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dPr>
                          <m:e>
                            <m:f>
                              <m:fPr>
                                <m:type m:val="noBar"/>
                                <m:ctrlPr>
                                  <a:rPr lang="pt-BR" altLang="ja-JP" i="1">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fPr>
                              <m:num>
                                <m:r>
                                  <m:rPr>
                                    <m:sty m:val="p"/>
                                  </m:rPr>
                                  <a:rPr lang="en-US"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N</m:t>
                                </m:r>
                              </m:num>
                              <m:den>
                                <m:r>
                                  <a:rPr lang="en-US" altLang="ja-JP" b="0"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𝑦</m:t>
                                </m:r>
                              </m:den>
                            </m:f>
                          </m:e>
                        </m:d>
                      </m:oMath>
                    </m:oMathPara>
                  </a14:m>
                  <a:endParaRPr lang="ja-JP" altLang="en-US" dirty="0"/>
                </a:p>
              </p:txBody>
            </p:sp>
          </mc:Choice>
          <mc:Fallback xmlns="">
            <p:sp>
              <p:nvSpPr>
                <p:cNvPr id="14" name="正方形/長方形 13">
                  <a:extLst>
                    <a:ext uri="{FF2B5EF4-FFF2-40B4-BE49-F238E27FC236}">
                      <a16:creationId xmlns:a16="http://schemas.microsoft.com/office/drawing/2014/main" id="{C3E5E18B-AB4B-495A-A009-85BD407D9FB3}"/>
                    </a:ext>
                  </a:extLst>
                </p:cNvPr>
                <p:cNvSpPr>
                  <a:spLocks noRot="1" noChangeAspect="1" noMove="1" noResize="1" noEditPoints="1" noAdjustHandles="1" noChangeArrowheads="1" noChangeShapeType="1" noTextEdit="1"/>
                </p:cNvSpPr>
                <p:nvPr/>
              </p:nvSpPr>
              <p:spPr>
                <a:xfrm>
                  <a:off x="2791426" y="4351014"/>
                  <a:ext cx="669094" cy="714683"/>
                </a:xfrm>
                <a:prstGeom prst="rect">
                  <a:avLst/>
                </a:prstGeom>
                <a:blipFill>
                  <a:blip r:embed="rId4"/>
                  <a:stretch>
                    <a:fillRect/>
                  </a:stretch>
                </a:blipFill>
              </p:spPr>
              <p:txBody>
                <a:bodyPr/>
                <a:lstStyle/>
                <a:p>
                  <a:r>
                    <a:rPr lang="ja-JP" altLang="en-US">
                      <a:noFill/>
                    </a:rPr>
                    <a:t> </a:t>
                  </a:r>
                </a:p>
              </p:txBody>
            </p:sp>
          </mc:Fallback>
        </mc:AlternateContent>
      </p:grpSp>
      <p:sp>
        <p:nvSpPr>
          <p:cNvPr id="17" name="コンテンツ プレースホルダー 2">
            <a:extLst>
              <a:ext uri="{FF2B5EF4-FFF2-40B4-BE49-F238E27FC236}">
                <a16:creationId xmlns:a16="http://schemas.microsoft.com/office/drawing/2014/main" id="{3B0F6F90-75C8-4643-AC5C-40C2027E07D2}"/>
              </a:ext>
            </a:extLst>
          </p:cNvPr>
          <p:cNvSpPr txBox="1">
            <a:spLocks/>
          </p:cNvSpPr>
          <p:nvPr/>
        </p:nvSpPr>
        <p:spPr bwMode="auto">
          <a:xfrm>
            <a:off x="66943" y="4094998"/>
            <a:ext cx="9298966"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marL="288916" indent="-288916" algn="l" defTabSz="371464" rtl="0" eaLnBrk="1" fontAlgn="base" hangingPunct="1">
              <a:spcBef>
                <a:spcPct val="20000"/>
              </a:spcBef>
              <a:spcAft>
                <a:spcPct val="0"/>
              </a:spcAft>
              <a:buClr>
                <a:srgbClr val="CF142B"/>
              </a:buClr>
              <a:buFont typeface="Wingdings" panose="05000000000000000000" pitchFamily="2" charset="2"/>
              <a:buChar char="n"/>
              <a:defRPr kumimoji="1" sz="18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39824" indent="-295366" algn="l" defTabSz="371464" rtl="0" eaLnBrk="1" fontAlgn="base" hangingPunct="1">
              <a:spcBef>
                <a:spcPct val="20000"/>
              </a:spcBef>
              <a:spcAft>
                <a:spcPts val="487"/>
              </a:spcAft>
              <a:buClr>
                <a:srgbClr val="CF142B"/>
              </a:buClr>
              <a:buFont typeface="Wingdings" panose="05000000000000000000" pitchFamily="2" charset="2"/>
              <a:buChar char="l"/>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2pPr>
            <a:lvl3pPr marL="584282" indent="-295366" algn="l" rtl="0" eaLnBrk="1" fontAlgn="base" hangingPunct="1">
              <a:spcBef>
                <a:spcPct val="20000"/>
              </a:spcBef>
              <a:spcAft>
                <a:spcPct val="0"/>
              </a:spcAft>
              <a:buClr>
                <a:srgbClr val="CF142B"/>
              </a:buClr>
              <a:buFont typeface="Wingdings" panose="05000000000000000000" pitchFamily="2" charset="2"/>
              <a:buChar char="p"/>
              <a:defRPr kumimoji="1" sz="14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3pPr>
            <a:lvl4pPr marL="728740" indent="-288916" algn="l" rtl="0" eaLnBrk="1" fontAlgn="base" hangingPunct="1">
              <a:spcBef>
                <a:spcPct val="20000"/>
              </a:spcBef>
              <a:spcAft>
                <a:spcPct val="0"/>
              </a:spcAft>
              <a:buClr>
                <a:srgbClr val="CF142B"/>
              </a:buClr>
              <a:buFont typeface="Wingdings" panose="05000000000000000000" pitchFamily="2" charset="2"/>
              <a:buChar char="u"/>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4pPr>
            <a:lvl5pPr marL="873198" indent="-288916" algn="l" rtl="0" eaLnBrk="1" fontAlgn="base" hangingPunct="1">
              <a:spcBef>
                <a:spcPct val="20000"/>
              </a:spcBef>
              <a:spcAft>
                <a:spcPct val="0"/>
              </a:spcAft>
              <a:buClr>
                <a:srgbClr val="CF142B"/>
              </a:buClr>
              <a:buFont typeface="Wingdings" panose="05000000000000000000" pitchFamily="2" charset="2"/>
              <a:buChar char="ü"/>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5pPr>
            <a:lvl6pPr marL="204305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6pPr>
            <a:lvl7pPr marL="2414513"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7pPr>
            <a:lvl8pPr marL="2785977"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8pPr>
            <a:lvl9pPr marL="315744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9pPr>
          </a:lstStyle>
          <a:p>
            <a:pPr marL="0" indent="0">
              <a:buNone/>
            </a:pPr>
            <a:r>
              <a:rPr lang="ja-JP" altLang="en-US" sz="2000" b="1" kern="0" dirty="0">
                <a:solidFill>
                  <a:schemeClr val="tx2"/>
                </a:solidFill>
              </a:rPr>
              <a:t>■</a:t>
            </a:r>
            <a:r>
              <a:rPr lang="ja-JP" altLang="en-US" sz="2000" b="1" kern="0" dirty="0"/>
              <a:t>二項分布で表現</a:t>
            </a:r>
            <a:endParaRPr lang="en-US" altLang="ja-JP" b="1" kern="0" dirty="0"/>
          </a:p>
        </p:txBody>
      </p:sp>
      <p:pic>
        <p:nvPicPr>
          <p:cNvPr id="19" name="図 18">
            <a:extLst>
              <a:ext uri="{FF2B5EF4-FFF2-40B4-BE49-F238E27FC236}">
                <a16:creationId xmlns:a16="http://schemas.microsoft.com/office/drawing/2014/main" id="{49F826BB-6EB6-4732-875D-FF8E5FBC9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429" y="4664892"/>
            <a:ext cx="2736562" cy="1871274"/>
          </a:xfrm>
          <a:prstGeom prst="rect">
            <a:avLst/>
          </a:prstGeom>
        </p:spPr>
      </p:pic>
      <p:sp>
        <p:nvSpPr>
          <p:cNvPr id="20" name="正方形/長方形 19">
            <a:extLst>
              <a:ext uri="{FF2B5EF4-FFF2-40B4-BE49-F238E27FC236}">
                <a16:creationId xmlns:a16="http://schemas.microsoft.com/office/drawing/2014/main" id="{EB199752-9698-419C-B883-22CC8CFADCBB}"/>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Tree>
    <p:extLst>
      <p:ext uri="{BB962C8B-B14F-4D97-AF65-F5344CB8AC3E}">
        <p14:creationId xmlns:p14="http://schemas.microsoft.com/office/powerpoint/2010/main" val="125494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6.4 </a:t>
            </a:r>
            <a:r>
              <a:rPr lang="ja-JP" altLang="en-US" dirty="0"/>
              <a:t>ロジスティック回帰</a:t>
            </a:r>
            <a:endParaRPr kumimoji="1" lang="ja-JP" altLang="en-US" dirty="0"/>
          </a:p>
        </p:txBody>
      </p:sp>
      <p:sp>
        <p:nvSpPr>
          <p:cNvPr id="9" name="テキスト ボックス 8">
            <a:extLst>
              <a:ext uri="{FF2B5EF4-FFF2-40B4-BE49-F238E27FC236}">
                <a16:creationId xmlns:a16="http://schemas.microsoft.com/office/drawing/2014/main" id="{23047E58-F371-4010-B0BD-DB3BCACB2A12}"/>
              </a:ext>
            </a:extLst>
          </p:cNvPr>
          <p:cNvSpPr txBox="1"/>
          <p:nvPr/>
        </p:nvSpPr>
        <p:spPr>
          <a:xfrm>
            <a:off x="318978" y="886125"/>
            <a:ext cx="7536285" cy="318924"/>
          </a:xfrm>
          <a:prstGeom prst="rect">
            <a:avLst/>
          </a:prstGeom>
          <a:noFill/>
        </p:spPr>
        <p:txBody>
          <a:bodyPr wrap="none" lIns="36000" tIns="36000" rIns="36000" bIns="36000" rtlCol="0" anchor="t" anchorCtr="0">
            <a:spAutoFit/>
          </a:bodyPr>
          <a:lstStyle/>
          <a:p>
            <a:pPr>
              <a:buClr>
                <a:srgbClr val="CF142B"/>
              </a:buClr>
            </a:pPr>
            <a:r>
              <a:rPr lang="ja-JP" altLang="en-US" sz="1600" dirty="0"/>
              <a:t>確率分布に二項分布、リンク関数にロジットリンク関数を指定した</a:t>
            </a:r>
            <a:r>
              <a:rPr lang="en-US" altLang="ja-JP" sz="1600" dirty="0"/>
              <a:t>GLM</a:t>
            </a:r>
            <a:r>
              <a:rPr lang="ja-JP" altLang="en-US" sz="1600" dirty="0"/>
              <a:t>が、</a:t>
            </a:r>
            <a:r>
              <a:rPr lang="ja-JP" altLang="en-US" sz="1600" b="1" dirty="0"/>
              <a:t>ロジスティック回帰</a:t>
            </a:r>
            <a:endParaRPr lang="en-US" altLang="ja-JP" sz="1600" dirty="0">
              <a:solidFill>
                <a:srgbClr val="000000"/>
              </a:solidFill>
              <a:latin typeface="Segoe UI" panose="020B0502040204020203" pitchFamily="34" charset="0"/>
              <a:ea typeface="Meiryo UI" panose="020B0604030504040204" pitchFamily="50" charset="-128"/>
              <a:cs typeface="Meiryo UI" panose="020B0604030504040204" pitchFamily="50" charset="-128"/>
            </a:endParaRPr>
          </a:p>
        </p:txBody>
      </p:sp>
      <p:sp>
        <p:nvSpPr>
          <p:cNvPr id="17" name="コンテンツ プレースホルダー 2">
            <a:extLst>
              <a:ext uri="{FF2B5EF4-FFF2-40B4-BE49-F238E27FC236}">
                <a16:creationId xmlns:a16="http://schemas.microsoft.com/office/drawing/2014/main" id="{3B0F6F90-75C8-4643-AC5C-40C2027E07D2}"/>
              </a:ext>
            </a:extLst>
          </p:cNvPr>
          <p:cNvSpPr txBox="1">
            <a:spLocks/>
          </p:cNvSpPr>
          <p:nvPr/>
        </p:nvSpPr>
        <p:spPr bwMode="auto">
          <a:xfrm>
            <a:off x="66943" y="1288615"/>
            <a:ext cx="9298966"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spAutoFit/>
          </a:bodyPr>
          <a:lstStyle>
            <a:lvl1pPr marL="288916" indent="-288916" algn="l" defTabSz="371464" rtl="0" eaLnBrk="1" fontAlgn="base" hangingPunct="1">
              <a:spcBef>
                <a:spcPct val="20000"/>
              </a:spcBef>
              <a:spcAft>
                <a:spcPct val="0"/>
              </a:spcAft>
              <a:buClr>
                <a:srgbClr val="CF142B"/>
              </a:buClr>
              <a:buFont typeface="Wingdings" panose="05000000000000000000" pitchFamily="2" charset="2"/>
              <a:buChar char="n"/>
              <a:defRPr kumimoji="1" sz="18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39824" indent="-295366" algn="l" defTabSz="371464" rtl="0" eaLnBrk="1" fontAlgn="base" hangingPunct="1">
              <a:spcBef>
                <a:spcPct val="20000"/>
              </a:spcBef>
              <a:spcAft>
                <a:spcPts val="487"/>
              </a:spcAft>
              <a:buClr>
                <a:srgbClr val="CF142B"/>
              </a:buClr>
              <a:buFont typeface="Wingdings" panose="05000000000000000000" pitchFamily="2" charset="2"/>
              <a:buChar char="l"/>
              <a:defRPr kumimoji="1" sz="16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2pPr>
            <a:lvl3pPr marL="584282" indent="-295366" algn="l" rtl="0" eaLnBrk="1" fontAlgn="base" hangingPunct="1">
              <a:spcBef>
                <a:spcPct val="20000"/>
              </a:spcBef>
              <a:spcAft>
                <a:spcPct val="0"/>
              </a:spcAft>
              <a:buClr>
                <a:srgbClr val="CF142B"/>
              </a:buClr>
              <a:buFont typeface="Wingdings" panose="05000000000000000000" pitchFamily="2" charset="2"/>
              <a:buChar char="p"/>
              <a:defRPr kumimoji="1" sz="14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3pPr>
            <a:lvl4pPr marL="728740" indent="-288916" algn="l" rtl="0" eaLnBrk="1" fontAlgn="base" hangingPunct="1">
              <a:spcBef>
                <a:spcPct val="20000"/>
              </a:spcBef>
              <a:spcAft>
                <a:spcPct val="0"/>
              </a:spcAft>
              <a:buClr>
                <a:srgbClr val="CF142B"/>
              </a:buClr>
              <a:buFont typeface="Wingdings" panose="05000000000000000000" pitchFamily="2" charset="2"/>
              <a:buChar char="u"/>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4pPr>
            <a:lvl5pPr marL="873198" indent="-288916" algn="l" rtl="0" eaLnBrk="1" fontAlgn="base" hangingPunct="1">
              <a:spcBef>
                <a:spcPct val="20000"/>
              </a:spcBef>
              <a:spcAft>
                <a:spcPct val="0"/>
              </a:spcAft>
              <a:buClr>
                <a:srgbClr val="CF142B"/>
              </a:buClr>
              <a:buFont typeface="Wingdings" panose="05000000000000000000" pitchFamily="2" charset="2"/>
              <a:buChar char="ü"/>
              <a:defRPr kumimoji="1" sz="1200" baseline="0">
                <a:solidFill>
                  <a:schemeClr val="tx1"/>
                </a:solidFill>
                <a:latin typeface="Meiryo UI" panose="020B0604030504040204" pitchFamily="50" charset="-128"/>
                <a:ea typeface="Meiryo UI" panose="020B0604030504040204" pitchFamily="50" charset="-128"/>
                <a:cs typeface="Tahoma" panose="020B0604030504040204" pitchFamily="34" charset="0"/>
              </a:defRPr>
            </a:lvl5pPr>
            <a:lvl6pPr marL="204305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6pPr>
            <a:lvl7pPr marL="2414513"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7pPr>
            <a:lvl8pPr marL="2785977"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8pPr>
            <a:lvl9pPr marL="3157440" indent="-185732" algn="l" rtl="0" eaLnBrk="1" fontAlgn="base" hangingPunct="1">
              <a:spcBef>
                <a:spcPct val="20000"/>
              </a:spcBef>
              <a:spcAft>
                <a:spcPct val="0"/>
              </a:spcAft>
              <a:buClr>
                <a:srgbClr val="808080"/>
              </a:buClr>
              <a:buFont typeface="Wingdings" pitchFamily="2" charset="2"/>
              <a:buChar char="Ø"/>
              <a:defRPr kumimoji="1" sz="1300">
                <a:solidFill>
                  <a:schemeClr val="tx1"/>
                </a:solidFill>
                <a:latin typeface="+mn-lt"/>
                <a:ea typeface="+mn-ea"/>
                <a:cs typeface="Arial" charset="0"/>
              </a:defRPr>
            </a:lvl9pPr>
          </a:lstStyle>
          <a:p>
            <a:pPr marL="0" indent="0">
              <a:buNone/>
            </a:pPr>
            <a:r>
              <a:rPr lang="ja-JP" altLang="en-US" sz="2000" b="1" kern="0" dirty="0">
                <a:solidFill>
                  <a:schemeClr val="tx2"/>
                </a:solidFill>
              </a:rPr>
              <a:t>■</a:t>
            </a:r>
            <a:r>
              <a:rPr lang="ja-JP" altLang="en-US" sz="2000" b="1" kern="0" dirty="0"/>
              <a:t>ロジットリンク関数</a:t>
            </a:r>
            <a:endParaRPr lang="en-US" altLang="ja-JP" b="1" kern="0" dirty="0"/>
          </a:p>
        </p:txBody>
      </p:sp>
      <p:pic>
        <p:nvPicPr>
          <p:cNvPr id="2" name="図 1">
            <a:extLst>
              <a:ext uri="{FF2B5EF4-FFF2-40B4-BE49-F238E27FC236}">
                <a16:creationId xmlns:a16="http://schemas.microsoft.com/office/drawing/2014/main" id="{13396A98-3E84-4095-AC15-791FFA02EAA8}"/>
              </a:ext>
            </a:extLst>
          </p:cNvPr>
          <p:cNvPicPr>
            <a:picLocks noChangeAspect="1"/>
          </p:cNvPicPr>
          <p:nvPr/>
        </p:nvPicPr>
        <p:blipFill rotWithShape="1">
          <a:blip r:embed="rId2"/>
          <a:srcRect l="29839" t="60488" r="43864" b="30855"/>
          <a:stretch/>
        </p:blipFill>
        <p:spPr>
          <a:xfrm>
            <a:off x="1830195" y="2070156"/>
            <a:ext cx="4132898" cy="877186"/>
          </a:xfrm>
          <a:prstGeom prst="rect">
            <a:avLst/>
          </a:prstGeom>
        </p:spPr>
      </p:pic>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grpSp>
        <p:nvGrpSpPr>
          <p:cNvPr id="26" name="グループ化 25">
            <a:extLst>
              <a:ext uri="{FF2B5EF4-FFF2-40B4-BE49-F238E27FC236}">
                <a16:creationId xmlns:a16="http://schemas.microsoft.com/office/drawing/2014/main" id="{92D3EA96-9B12-4DFF-823E-3A04FC5593D1}"/>
              </a:ext>
            </a:extLst>
          </p:cNvPr>
          <p:cNvGrpSpPr/>
          <p:nvPr/>
        </p:nvGrpSpPr>
        <p:grpSpPr>
          <a:xfrm>
            <a:off x="5789030" y="2026027"/>
            <a:ext cx="3099789" cy="2119650"/>
            <a:chOff x="6826102" y="2138688"/>
            <a:chExt cx="2286775" cy="1563707"/>
          </a:xfrm>
        </p:grpSpPr>
        <p:pic>
          <p:nvPicPr>
            <p:cNvPr id="4" name="図 3">
              <a:extLst>
                <a:ext uri="{FF2B5EF4-FFF2-40B4-BE49-F238E27FC236}">
                  <a16:creationId xmlns:a16="http://schemas.microsoft.com/office/drawing/2014/main" id="{DE179711-CA81-4625-8210-F351790E0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102" y="2138688"/>
              <a:ext cx="2286775" cy="1563707"/>
            </a:xfrm>
            <a:prstGeom prst="rect">
              <a:avLst/>
            </a:prstGeom>
          </p:spPr>
        </p:pic>
        <p:cxnSp>
          <p:nvCxnSpPr>
            <p:cNvPr id="7" name="直線コネクタ 6">
              <a:extLst>
                <a:ext uri="{FF2B5EF4-FFF2-40B4-BE49-F238E27FC236}">
                  <a16:creationId xmlns:a16="http://schemas.microsoft.com/office/drawing/2014/main" id="{1D21DD67-8290-4A84-8B56-34BF77654EBB}"/>
                </a:ext>
              </a:extLst>
            </p:cNvPr>
            <p:cNvCxnSpPr/>
            <p:nvPr/>
          </p:nvCxnSpPr>
          <p:spPr bwMode="auto">
            <a:xfrm flipV="1">
              <a:off x="8064795" y="2232837"/>
              <a:ext cx="0" cy="1196163"/>
            </a:xfrm>
            <a:prstGeom prst="line">
              <a:avLst/>
            </a:prstGeom>
            <a:solidFill>
              <a:srgbClr val="FFFF99"/>
            </a:solidFill>
            <a:ln w="6350" cap="flat" cmpd="sng" algn="ctr">
              <a:solidFill>
                <a:schemeClr val="tx1"/>
              </a:solidFill>
              <a:prstDash val="dash"/>
              <a:round/>
              <a:headEnd type="none" w="med" len="med"/>
              <a:tailEnd type="none" w="med" len="med"/>
            </a:ln>
            <a:effectLst/>
          </p:spPr>
        </p:cxnSp>
      </p:grpSp>
      <p:sp>
        <p:nvSpPr>
          <p:cNvPr id="20" name="Rectangle 3">
            <a:extLst>
              <a:ext uri="{FF2B5EF4-FFF2-40B4-BE49-F238E27FC236}">
                <a16:creationId xmlns:a16="http://schemas.microsoft.com/office/drawing/2014/main" id="{8E768F57-5C86-4CBF-99E3-7DBC4A50864F}"/>
              </a:ext>
            </a:extLst>
          </p:cNvPr>
          <p:cNvSpPr>
            <a:spLocks noChangeArrowheads="1"/>
          </p:cNvSpPr>
          <p:nvPr/>
        </p:nvSpPr>
        <p:spPr bwMode="auto">
          <a:xfrm>
            <a:off x="329422" y="1624144"/>
            <a:ext cx="661591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1" u="none" strike="noStrike" cap="none" normalizeH="0" baseline="0" dirty="0">
                <a:ln>
                  <a:noFill/>
                </a:ln>
                <a:solidFill>
                  <a:schemeClr val="tx1"/>
                </a:solidFill>
                <a:effectLst/>
                <a:latin typeface="Arial" panose="020B0604020202020204" pitchFamily="34" charset="0"/>
                <a:ea typeface="MathJax_Math"/>
              </a:rPr>
              <a:t>q</a:t>
            </a:r>
            <a:r>
              <a:rPr kumimoji="0" lang="ja-JP" altLang="ja-JP" sz="1600" b="0" i="1" u="none" strike="noStrike" cap="none" normalizeH="0" baseline="0" dirty="0">
                <a:ln>
                  <a:noFill/>
                </a:ln>
                <a:solidFill>
                  <a:schemeClr val="tx1"/>
                </a:solidFill>
                <a:effectLst/>
                <a:latin typeface="Arial" panose="020B0604020202020204" pitchFamily="34" charset="0"/>
                <a:ea typeface="MathJax_Math"/>
              </a:rPr>
              <a:t>i</a:t>
            </a:r>
            <a:r>
              <a:rPr kumimoji="0" lang="ja-JP" altLang="ja-JP" sz="1600" b="0" i="0" u="none" strike="noStrike" cap="none" normalizeH="0" baseline="0" dirty="0">
                <a:ln>
                  <a:noFill/>
                </a:ln>
                <a:solidFill>
                  <a:schemeClr val="tx1"/>
                </a:solidFill>
                <a:effectLst/>
                <a:latin typeface="Arial" panose="020B0604020202020204" pitchFamily="34" charset="0"/>
              </a:rPr>
              <a:t> の値の範囲 </a:t>
            </a:r>
            <a:r>
              <a:rPr kumimoji="0" lang="ja-JP" altLang="ja-JP" b="0" i="0" u="none" strike="noStrike" cap="none" normalizeH="0" baseline="0" dirty="0">
                <a:ln>
                  <a:noFill/>
                </a:ln>
                <a:solidFill>
                  <a:schemeClr val="tx1"/>
                </a:solidFill>
                <a:effectLst/>
                <a:latin typeface="Arial" panose="020B0604020202020204" pitchFamily="34" charset="0"/>
                <a:ea typeface="MathJax_Main"/>
              </a:rPr>
              <a:t>0≥</a:t>
            </a:r>
            <a:r>
              <a:rPr kumimoji="0" lang="ja-JP" altLang="ja-JP" b="0" i="1" u="none" strike="noStrike" cap="none" normalizeH="0" baseline="0" dirty="0">
                <a:ln>
                  <a:noFill/>
                </a:ln>
                <a:solidFill>
                  <a:schemeClr val="tx1"/>
                </a:solidFill>
                <a:effectLst/>
                <a:latin typeface="Arial" panose="020B0604020202020204" pitchFamily="34" charset="0"/>
                <a:ea typeface="MathJax_Math"/>
              </a:rPr>
              <a:t>q</a:t>
            </a:r>
            <a:r>
              <a:rPr kumimoji="0" lang="ja-JP" altLang="ja-JP" sz="1600" b="0" i="1" u="none" strike="noStrike" cap="none" normalizeH="0" baseline="0" dirty="0">
                <a:ln>
                  <a:noFill/>
                </a:ln>
                <a:solidFill>
                  <a:schemeClr val="tx1"/>
                </a:solidFill>
                <a:effectLst/>
                <a:latin typeface="Arial" panose="020B0604020202020204" pitchFamily="34" charset="0"/>
                <a:ea typeface="MathJax_Math"/>
              </a:rPr>
              <a:t>i</a:t>
            </a:r>
            <a:r>
              <a:rPr kumimoji="0" lang="ja-JP" altLang="ja-JP" b="0" i="0" u="none" strike="noStrike" cap="none" normalizeH="0" baseline="0" dirty="0">
                <a:ln>
                  <a:noFill/>
                </a:ln>
                <a:solidFill>
                  <a:schemeClr val="tx1"/>
                </a:solidFill>
                <a:effectLst/>
                <a:latin typeface="Arial" panose="020B0604020202020204" pitchFamily="34" charset="0"/>
                <a:ea typeface="MathJax_Main"/>
              </a:rPr>
              <a:t>≥1</a:t>
            </a:r>
            <a:r>
              <a:rPr kumimoji="0" lang="ja-JP" altLang="ja-JP" sz="1600" b="0" i="0" u="none" strike="noStrike" cap="none" normalizeH="0" baseline="0" dirty="0">
                <a:ln>
                  <a:noFill/>
                </a:ln>
                <a:solidFill>
                  <a:schemeClr val="tx1"/>
                </a:solidFill>
                <a:effectLst/>
                <a:latin typeface="Arial" panose="020B0604020202020204" pitchFamily="34" charset="0"/>
              </a:rPr>
              <a:t> を表現するために適したリンク関数が、ロジットリンク関数</a:t>
            </a:r>
            <a:endParaRPr kumimoji="0" lang="en-US" altLang="ja-JP" sz="16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kumimoji="0" lang="ja-JP" altLang="en-US" sz="1600" dirty="0">
                <a:latin typeface="Arial" panose="020B0604020202020204" pitchFamily="34" charset="0"/>
              </a:rPr>
              <a:t>ロジットリンク関数は、ロジスティック関数の逆関数です。</a:t>
            </a:r>
            <a:r>
              <a:rPr kumimoji="0" lang="ja-JP" altLang="ja-JP" sz="1600" b="0" i="0" u="none" strike="noStrike" cap="none" normalizeH="0" baseline="0" dirty="0">
                <a:ln>
                  <a:noFill/>
                </a:ln>
                <a:solidFill>
                  <a:schemeClr val="tx1"/>
                </a:solidFill>
                <a:effectLst/>
                <a:latin typeface="Arial" panose="020B0604020202020204" pitchFamily="34" charset="0"/>
              </a:rPr>
              <a:t> </a:t>
            </a:r>
            <a:endParaRPr kumimoji="0" lang="ja-JP" altLang="ja-JP" sz="6600" b="0" i="0" u="none" strike="noStrike" cap="none" normalizeH="0" baseline="0" dirty="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89257DAF-1321-4367-9D23-914A7FDC45C8}"/>
              </a:ext>
            </a:extLst>
          </p:cNvPr>
          <p:cNvSpPr>
            <a:spLocks noChangeArrowheads="1"/>
          </p:cNvSpPr>
          <p:nvPr/>
        </p:nvSpPr>
        <p:spPr bwMode="auto">
          <a:xfrm>
            <a:off x="2184112" y="2825632"/>
            <a:ext cx="25971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chemeClr val="tx1"/>
                </a:solidFill>
                <a:effectLst/>
                <a:latin typeface="Arial" panose="020B0604020202020204" pitchFamily="34" charset="0"/>
              </a:rPr>
              <a:t>線形予測子 </a:t>
            </a:r>
            <a:r>
              <a:rPr kumimoji="0" lang="ja-JP" altLang="ja-JP" b="0" i="1" u="none" strike="noStrike" cap="none" normalizeH="0" baseline="0" dirty="0">
                <a:ln>
                  <a:noFill/>
                </a:ln>
                <a:solidFill>
                  <a:schemeClr val="tx1"/>
                </a:solidFill>
                <a:effectLst/>
                <a:latin typeface="Arial" panose="020B0604020202020204" pitchFamily="34" charset="0"/>
                <a:ea typeface="MathJax_Math"/>
              </a:rPr>
              <a:t>z</a:t>
            </a:r>
            <a:r>
              <a:rPr kumimoji="0" lang="ja-JP" altLang="ja-JP" sz="1600" b="0" i="1" u="none" strike="noStrike" cap="none" normalizeH="0" baseline="0" dirty="0">
                <a:ln>
                  <a:noFill/>
                </a:ln>
                <a:solidFill>
                  <a:schemeClr val="tx1"/>
                </a:solidFill>
                <a:effectLst/>
                <a:latin typeface="Arial" panose="020B0604020202020204" pitchFamily="34" charset="0"/>
                <a:ea typeface="MathJax_Math"/>
              </a:rPr>
              <a:t>i</a:t>
            </a:r>
            <a:r>
              <a:rPr kumimoji="0" lang="ja-JP" altLang="ja-JP" b="0" i="0" u="none" strike="noStrike" cap="none" normalizeH="0" baseline="0" dirty="0">
                <a:ln>
                  <a:noFill/>
                </a:ln>
                <a:solidFill>
                  <a:schemeClr val="tx1"/>
                </a:solidFill>
                <a:effectLst/>
                <a:latin typeface="Arial" panose="020B0604020202020204" pitchFamily="34" charset="0"/>
                <a:ea typeface="MathJax_Main"/>
              </a:rPr>
              <a:t>=</a:t>
            </a:r>
            <a:r>
              <a:rPr kumimoji="0" lang="ja-JP" altLang="ja-JP" b="0" i="1" u="none" strike="noStrike" cap="none" normalizeH="0" baseline="0" dirty="0">
                <a:ln>
                  <a:noFill/>
                </a:ln>
                <a:solidFill>
                  <a:schemeClr val="tx1"/>
                </a:solidFill>
                <a:effectLst/>
                <a:latin typeface="Arial" panose="020B0604020202020204" pitchFamily="34" charset="0"/>
                <a:ea typeface="MathJax_Math"/>
              </a:rPr>
              <a:t>β</a:t>
            </a:r>
            <a:r>
              <a:rPr kumimoji="0" lang="ja-JP" altLang="ja-JP" sz="1600" b="0" i="0" u="none" strike="noStrike" cap="none" normalizeH="0" baseline="0" dirty="0">
                <a:ln>
                  <a:noFill/>
                </a:ln>
                <a:solidFill>
                  <a:schemeClr val="tx1"/>
                </a:solidFill>
                <a:effectLst/>
                <a:latin typeface="Arial" panose="020B0604020202020204" pitchFamily="34" charset="0"/>
                <a:ea typeface="MathJax_Main"/>
              </a:rPr>
              <a:t>1</a:t>
            </a:r>
            <a:r>
              <a:rPr kumimoji="0" lang="ja-JP" altLang="ja-JP" b="0" i="0" u="none" strike="noStrike" cap="none" normalizeH="0" baseline="0" dirty="0">
                <a:ln>
                  <a:noFill/>
                </a:ln>
                <a:solidFill>
                  <a:schemeClr val="tx1"/>
                </a:solidFill>
                <a:effectLst/>
                <a:latin typeface="Arial" panose="020B0604020202020204" pitchFamily="34" charset="0"/>
                <a:ea typeface="MathJax_Main"/>
              </a:rPr>
              <a:t>+</a:t>
            </a:r>
            <a:r>
              <a:rPr kumimoji="0" lang="ja-JP" altLang="ja-JP" b="0" i="1" u="none" strike="noStrike" cap="none" normalizeH="0" baseline="0" dirty="0">
                <a:ln>
                  <a:noFill/>
                </a:ln>
                <a:solidFill>
                  <a:schemeClr val="tx1"/>
                </a:solidFill>
                <a:effectLst/>
                <a:latin typeface="Arial" panose="020B0604020202020204" pitchFamily="34" charset="0"/>
                <a:ea typeface="MathJax_Math"/>
              </a:rPr>
              <a:t>β</a:t>
            </a:r>
            <a:r>
              <a:rPr kumimoji="0" lang="ja-JP" altLang="ja-JP" sz="1600" b="0" i="0" u="none" strike="noStrike" cap="none" normalizeH="0" baseline="0" dirty="0">
                <a:ln>
                  <a:noFill/>
                </a:ln>
                <a:solidFill>
                  <a:schemeClr val="tx1"/>
                </a:solidFill>
                <a:effectLst/>
                <a:latin typeface="Arial" panose="020B0604020202020204" pitchFamily="34" charset="0"/>
                <a:ea typeface="MathJax_Main"/>
              </a:rPr>
              <a:t>2</a:t>
            </a:r>
            <a:r>
              <a:rPr kumimoji="0" lang="ja-JP" altLang="ja-JP" b="0" i="1" u="none" strike="noStrike" cap="none" normalizeH="0" baseline="0" dirty="0">
                <a:ln>
                  <a:noFill/>
                </a:ln>
                <a:solidFill>
                  <a:schemeClr val="tx1"/>
                </a:solidFill>
                <a:effectLst/>
                <a:latin typeface="Arial" panose="020B0604020202020204" pitchFamily="34" charset="0"/>
                <a:ea typeface="MathJax_Math"/>
              </a:rPr>
              <a:t>x</a:t>
            </a:r>
            <a:r>
              <a:rPr kumimoji="0" lang="ja-JP" altLang="ja-JP" b="0" i="0" u="none" strike="noStrike" cap="none" normalizeH="0" baseline="0" dirty="0">
                <a:ln>
                  <a:noFill/>
                </a:ln>
                <a:solidFill>
                  <a:schemeClr val="tx1"/>
                </a:solidFill>
                <a:effectLst/>
                <a:latin typeface="Arial" panose="020B0604020202020204" pitchFamily="34" charset="0"/>
                <a:ea typeface="MathJax_Main"/>
              </a:rPr>
              <a:t>+…</a:t>
            </a:r>
            <a:r>
              <a:rPr kumimoji="0" lang="ja-JP" altLang="ja-JP" sz="1600" b="0" i="0" u="none" strike="noStrike" cap="none" normalizeH="0" baseline="0" dirty="0">
                <a:ln>
                  <a:noFill/>
                </a:ln>
                <a:solidFill>
                  <a:schemeClr val="tx1"/>
                </a:solidFill>
                <a:effectLst/>
                <a:latin typeface="Arial" panose="020B0604020202020204" pitchFamily="34" charset="0"/>
              </a:rPr>
              <a:t> </a:t>
            </a:r>
            <a:endParaRPr kumimoji="0" lang="ja-JP" altLang="ja-JP" sz="6600" b="0" i="0" u="none" strike="noStrike" cap="none" normalizeH="0" baseline="0" dirty="0">
              <a:ln>
                <a:noFill/>
              </a:ln>
              <a:solidFill>
                <a:schemeClr val="tx1"/>
              </a:solidFill>
              <a:effectLst/>
              <a:latin typeface="Arial" panose="020B0604020202020204" pitchFamily="34" charset="0"/>
            </a:endParaRPr>
          </a:p>
        </p:txBody>
      </p:sp>
      <p:pic>
        <p:nvPicPr>
          <p:cNvPr id="22" name="図 21">
            <a:extLst>
              <a:ext uri="{FF2B5EF4-FFF2-40B4-BE49-F238E27FC236}">
                <a16:creationId xmlns:a16="http://schemas.microsoft.com/office/drawing/2014/main" id="{52E6BDF7-33BE-4798-BE79-7A1A31FA78DE}"/>
              </a:ext>
            </a:extLst>
          </p:cNvPr>
          <p:cNvPicPr>
            <a:picLocks noChangeAspect="1"/>
          </p:cNvPicPr>
          <p:nvPr/>
        </p:nvPicPr>
        <p:blipFill rotWithShape="1">
          <a:blip r:embed="rId4"/>
          <a:srcRect l="36869" t="43591" r="52290" b="50626"/>
          <a:stretch/>
        </p:blipFill>
        <p:spPr>
          <a:xfrm>
            <a:off x="2142460" y="3616160"/>
            <a:ext cx="1944517" cy="668761"/>
          </a:xfrm>
          <a:prstGeom prst="rect">
            <a:avLst/>
          </a:prstGeom>
        </p:spPr>
      </p:pic>
      <p:pic>
        <p:nvPicPr>
          <p:cNvPr id="23" name="図 22">
            <a:extLst>
              <a:ext uri="{FF2B5EF4-FFF2-40B4-BE49-F238E27FC236}">
                <a16:creationId xmlns:a16="http://schemas.microsoft.com/office/drawing/2014/main" id="{2E0D74D5-2122-4422-A7DE-CCE48D2EE8A9}"/>
              </a:ext>
            </a:extLst>
          </p:cNvPr>
          <p:cNvPicPr>
            <a:picLocks noChangeAspect="1"/>
          </p:cNvPicPr>
          <p:nvPr/>
        </p:nvPicPr>
        <p:blipFill rotWithShape="1">
          <a:blip r:embed="rId4"/>
          <a:srcRect l="35288" t="53383" r="50989" b="39500"/>
          <a:stretch/>
        </p:blipFill>
        <p:spPr>
          <a:xfrm>
            <a:off x="2184112" y="4410833"/>
            <a:ext cx="2461438" cy="823023"/>
          </a:xfrm>
          <a:prstGeom prst="rect">
            <a:avLst/>
          </a:prstGeom>
        </p:spPr>
      </p:pic>
      <p:sp>
        <p:nvSpPr>
          <p:cNvPr id="24" name="Rectangle 3">
            <a:extLst>
              <a:ext uri="{FF2B5EF4-FFF2-40B4-BE49-F238E27FC236}">
                <a16:creationId xmlns:a16="http://schemas.microsoft.com/office/drawing/2014/main" id="{4B2D734A-695F-4305-A679-7ACB47758EB3}"/>
              </a:ext>
            </a:extLst>
          </p:cNvPr>
          <p:cNvSpPr>
            <a:spLocks noChangeArrowheads="1"/>
          </p:cNvSpPr>
          <p:nvPr/>
        </p:nvSpPr>
        <p:spPr bwMode="auto">
          <a:xfrm>
            <a:off x="387901" y="3320971"/>
            <a:ext cx="27719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600" dirty="0">
                <a:latin typeface="Arial" panose="020B0604020202020204" pitchFamily="34" charset="0"/>
              </a:rPr>
              <a:t>ロジスティック関数を変形すると、</a:t>
            </a:r>
            <a:endParaRPr kumimoji="0" lang="ja-JP" altLang="ja-JP" sz="6600" b="0" i="0" u="none" strike="noStrike" cap="none" normalizeH="0" baseline="0" dirty="0">
              <a:ln>
                <a:noFill/>
              </a:ln>
              <a:solidFill>
                <a:schemeClr val="tx1"/>
              </a:solidFill>
              <a:effectLst/>
              <a:latin typeface="Arial" panose="020B0604020202020204" pitchFamily="34" charset="0"/>
            </a:endParaRPr>
          </a:p>
        </p:txBody>
      </p:sp>
      <p:sp>
        <p:nvSpPr>
          <p:cNvPr id="25" name="Rectangle 3">
            <a:extLst>
              <a:ext uri="{FF2B5EF4-FFF2-40B4-BE49-F238E27FC236}">
                <a16:creationId xmlns:a16="http://schemas.microsoft.com/office/drawing/2014/main" id="{7C139AC5-B430-4682-8FCF-A09246716B04}"/>
              </a:ext>
            </a:extLst>
          </p:cNvPr>
          <p:cNvSpPr>
            <a:spLocks noChangeArrowheads="1"/>
          </p:cNvSpPr>
          <p:nvPr/>
        </p:nvSpPr>
        <p:spPr bwMode="auto">
          <a:xfrm>
            <a:off x="387901" y="4192750"/>
            <a:ext cx="28600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600" dirty="0">
                <a:latin typeface="Arial" panose="020B0604020202020204" pitchFamily="34" charset="0"/>
              </a:rPr>
              <a:t>この左辺の事をロジット関数という</a:t>
            </a:r>
            <a:endParaRPr kumimoji="0" lang="ja-JP" altLang="ja-JP"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192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6.4.2 </a:t>
            </a:r>
            <a:r>
              <a:rPr lang="ja-JP" altLang="en-US" dirty="0"/>
              <a:t>ロジスティック回帰のパラメータ推定</a:t>
            </a:r>
            <a:endParaRPr kumimoji="1" lang="ja-JP" altLang="en-US" dirty="0"/>
          </a:p>
        </p:txBody>
      </p:sp>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
        <p:nvSpPr>
          <p:cNvPr id="20" name="Rectangle 3">
            <a:extLst>
              <a:ext uri="{FF2B5EF4-FFF2-40B4-BE49-F238E27FC236}">
                <a16:creationId xmlns:a16="http://schemas.microsoft.com/office/drawing/2014/main" id="{8E768F57-5C86-4CBF-99E3-7DBC4A50864F}"/>
              </a:ext>
            </a:extLst>
          </p:cNvPr>
          <p:cNvSpPr>
            <a:spLocks noChangeArrowheads="1"/>
          </p:cNvSpPr>
          <p:nvPr/>
        </p:nvSpPr>
        <p:spPr bwMode="auto">
          <a:xfrm>
            <a:off x="329422" y="892199"/>
            <a:ext cx="22621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b="0" u="none" strike="noStrike" cap="none" normalizeH="0" baseline="0" dirty="0">
                <a:ln>
                  <a:noFill/>
                </a:ln>
                <a:solidFill>
                  <a:schemeClr val="tx1"/>
                </a:solidFill>
                <a:effectLst/>
                <a:latin typeface="Arial" panose="020B0604020202020204" pitchFamily="34" charset="0"/>
                <a:ea typeface="MathJax_Math"/>
              </a:rPr>
              <a:t>二項分布の尤度関数</a:t>
            </a:r>
            <a:endParaRPr kumimoji="0" lang="ja-JP" altLang="ja-JP" sz="6600" b="0" u="none" strike="noStrike" cap="none" normalizeH="0" baseline="0" dirty="0">
              <a:ln>
                <a:noFill/>
              </a:ln>
              <a:solidFill>
                <a:schemeClr val="tx1"/>
              </a:solidFill>
              <a:effectLst/>
              <a:latin typeface="Arial" panose="020B0604020202020204" pitchFamily="34" charset="0"/>
            </a:endParaRPr>
          </a:p>
        </p:txBody>
      </p:sp>
      <p:sp>
        <p:nvSpPr>
          <p:cNvPr id="24" name="Rectangle 3">
            <a:extLst>
              <a:ext uri="{FF2B5EF4-FFF2-40B4-BE49-F238E27FC236}">
                <a16:creationId xmlns:a16="http://schemas.microsoft.com/office/drawing/2014/main" id="{4B2D734A-695F-4305-A679-7ACB47758EB3}"/>
              </a:ext>
            </a:extLst>
          </p:cNvPr>
          <p:cNvSpPr>
            <a:spLocks noChangeArrowheads="1"/>
          </p:cNvSpPr>
          <p:nvPr/>
        </p:nvSpPr>
        <p:spPr bwMode="auto">
          <a:xfrm>
            <a:off x="387901" y="3320971"/>
            <a:ext cx="54617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600" dirty="0">
                <a:latin typeface="Arial" panose="020B0604020202020204" pitchFamily="34" charset="0"/>
              </a:rPr>
              <a:t>この</a:t>
            </a:r>
            <a:r>
              <a:rPr kumimoji="0" lang="en-US" altLang="ja-JP" sz="1600" dirty="0" err="1">
                <a:latin typeface="Arial" panose="020B0604020202020204" pitchFamily="34" charset="0"/>
              </a:rPr>
              <a:t>log</a:t>
            </a:r>
            <a:r>
              <a:rPr kumimoji="0" lang="en-US" altLang="ja-JP" sz="1600" i="1" dirty="0" err="1">
                <a:latin typeface="Arial" panose="020B0604020202020204" pitchFamily="34" charset="0"/>
              </a:rPr>
              <a:t>L</a:t>
            </a:r>
            <a:r>
              <a:rPr kumimoji="0" lang="ja-JP" altLang="en-US" sz="1600" dirty="0">
                <a:latin typeface="Arial" panose="020B0604020202020204" pitchFamily="34" charset="0"/>
              </a:rPr>
              <a:t>を最大にする推定値のセット</a:t>
            </a:r>
            <a:r>
              <a:rPr kumimoji="0" lang="en-US" altLang="ja-JP" sz="1600" dirty="0">
                <a:latin typeface="Arial" panose="020B0604020202020204" pitchFamily="34" charset="0"/>
              </a:rPr>
              <a:t>{</a:t>
            </a:r>
            <a:r>
              <a:rPr kumimoji="0" lang="en-US" altLang="ja-JP" sz="1600" i="1" dirty="0">
                <a:latin typeface="Arial" panose="020B0604020202020204" pitchFamily="34" charset="0"/>
              </a:rPr>
              <a:t>β</a:t>
            </a:r>
            <a:r>
              <a:rPr kumimoji="0" lang="en-US" altLang="ja-JP" sz="1600" dirty="0">
                <a:latin typeface="Arial" panose="020B0604020202020204" pitchFamily="34" charset="0"/>
              </a:rPr>
              <a:t>}</a:t>
            </a:r>
            <a:r>
              <a:rPr kumimoji="0" lang="ja-JP" altLang="en-US" sz="1600" dirty="0">
                <a:latin typeface="Arial" panose="020B0604020202020204" pitchFamily="34" charset="0"/>
              </a:rPr>
              <a:t>を探し出すのが最尤推定</a:t>
            </a:r>
            <a:endParaRPr kumimoji="0" lang="ja-JP" altLang="ja-JP" sz="6600" b="0" i="0" u="none" strike="noStrike" cap="none" normalizeH="0" baseline="0" dirty="0">
              <a:ln>
                <a:noFill/>
              </a:ln>
              <a:solidFill>
                <a:schemeClr val="tx1"/>
              </a:solidFill>
              <a:effectLst/>
              <a:latin typeface="Arial" panose="020B0604020202020204" pitchFamily="34" charset="0"/>
            </a:endParaRPr>
          </a:p>
        </p:txBody>
      </p:sp>
      <p:grpSp>
        <p:nvGrpSpPr>
          <p:cNvPr id="6" name="グループ化 5">
            <a:extLst>
              <a:ext uri="{FF2B5EF4-FFF2-40B4-BE49-F238E27FC236}">
                <a16:creationId xmlns:a16="http://schemas.microsoft.com/office/drawing/2014/main" id="{4355C19F-8DA8-4D56-980E-14861CC250BD}"/>
              </a:ext>
            </a:extLst>
          </p:cNvPr>
          <p:cNvGrpSpPr/>
          <p:nvPr/>
        </p:nvGrpSpPr>
        <p:grpSpPr>
          <a:xfrm>
            <a:off x="883420" y="1320896"/>
            <a:ext cx="4028822" cy="815051"/>
            <a:chOff x="883420" y="1320896"/>
            <a:chExt cx="4028822" cy="815051"/>
          </a:xfrm>
        </p:grpSpPr>
        <p:pic>
          <p:nvPicPr>
            <p:cNvPr id="3" name="図 2">
              <a:extLst>
                <a:ext uri="{FF2B5EF4-FFF2-40B4-BE49-F238E27FC236}">
                  <a16:creationId xmlns:a16="http://schemas.microsoft.com/office/drawing/2014/main" id="{257A2CEE-42D7-45B9-BD02-D6EBFE45D836}"/>
                </a:ext>
              </a:extLst>
            </p:cNvPr>
            <p:cNvPicPr>
              <a:picLocks noChangeAspect="1"/>
            </p:cNvPicPr>
            <p:nvPr/>
          </p:nvPicPr>
          <p:blipFill rotWithShape="1">
            <a:blip r:embed="rId2"/>
            <a:srcRect l="29785" t="28025" r="48158" b="65054"/>
            <a:stretch/>
          </p:blipFill>
          <p:spPr>
            <a:xfrm>
              <a:off x="883420" y="1320896"/>
              <a:ext cx="4028822" cy="815051"/>
            </a:xfrm>
            <a:prstGeom prst="rect">
              <a:avLst/>
            </a:prstGeom>
          </p:spPr>
        </p:pic>
        <p:sp>
          <p:nvSpPr>
            <p:cNvPr id="5" name="正方形/長方形 4">
              <a:extLst>
                <a:ext uri="{FF2B5EF4-FFF2-40B4-BE49-F238E27FC236}">
                  <a16:creationId xmlns:a16="http://schemas.microsoft.com/office/drawing/2014/main" id="{2DA06DDF-1961-47C4-8AB3-93E42DDE785D}"/>
                </a:ext>
              </a:extLst>
            </p:cNvPr>
            <p:cNvSpPr/>
            <p:nvPr/>
          </p:nvSpPr>
          <p:spPr bwMode="auto">
            <a:xfrm>
              <a:off x="2732567" y="1419447"/>
              <a:ext cx="427247" cy="462516"/>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i="0" u="none" strike="noStrike" cap="none" normalizeH="0" baseline="0">
                <a:ln>
                  <a:noFill/>
                </a:ln>
                <a:effectLst/>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1E11FBD8-F1B9-4AAF-B9CD-9F48F2880E44}"/>
                    </a:ext>
                  </a:extLst>
                </p:cNvPr>
                <p:cNvSpPr/>
                <p:nvPr/>
              </p:nvSpPr>
              <p:spPr>
                <a:xfrm>
                  <a:off x="2611643" y="1330535"/>
                  <a:ext cx="66909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pt-BR"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dPr>
                          <m:e>
                            <m:f>
                              <m:fPr>
                                <m:type m:val="noBar"/>
                                <m:ctrlPr>
                                  <a:rPr lang="pt-BR" altLang="ja-JP" i="1">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fPr>
                              <m:num>
                                <m:r>
                                  <m:rPr>
                                    <m:sty m:val="p"/>
                                  </m:rPr>
                                  <a:rPr lang="en-US"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N</m:t>
                                </m:r>
                              </m:num>
                              <m:den>
                                <m:r>
                                  <a:rPr lang="en-US" altLang="ja-JP" b="0"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𝑦</m:t>
                                </m:r>
                              </m:den>
                            </m:f>
                          </m:e>
                        </m:d>
                      </m:oMath>
                    </m:oMathPara>
                  </a14:m>
                  <a:endParaRPr lang="ja-JP" altLang="en-US" dirty="0"/>
                </a:p>
              </p:txBody>
            </p:sp>
          </mc:Choice>
          <mc:Fallback xmlns="">
            <p:sp>
              <p:nvSpPr>
                <p:cNvPr id="19" name="正方形/長方形 18">
                  <a:extLst>
                    <a:ext uri="{FF2B5EF4-FFF2-40B4-BE49-F238E27FC236}">
                      <a16:creationId xmlns:a16="http://schemas.microsoft.com/office/drawing/2014/main" id="{1E11FBD8-F1B9-4AAF-B9CD-9F48F2880E44}"/>
                    </a:ext>
                  </a:extLst>
                </p:cNvPr>
                <p:cNvSpPr>
                  <a:spLocks noRot="1" noChangeAspect="1" noMove="1" noResize="1" noEditPoints="1" noAdjustHandles="1" noChangeArrowheads="1" noChangeShapeType="1" noTextEdit="1"/>
                </p:cNvSpPr>
                <p:nvPr/>
              </p:nvSpPr>
              <p:spPr>
                <a:xfrm>
                  <a:off x="2611643" y="1330535"/>
                  <a:ext cx="669094" cy="714683"/>
                </a:xfrm>
                <a:prstGeom prst="rect">
                  <a:avLst/>
                </a:prstGeom>
                <a:blipFill>
                  <a:blip r:embed="rId3"/>
                  <a:stretch>
                    <a:fillRect/>
                  </a:stretch>
                </a:blipFill>
              </p:spPr>
              <p:txBody>
                <a:bodyPr/>
                <a:lstStyle/>
                <a:p>
                  <a:r>
                    <a:rPr lang="ja-JP" altLang="en-US">
                      <a:noFill/>
                    </a:rPr>
                    <a:t> </a:t>
                  </a:r>
                </a:p>
              </p:txBody>
            </p:sp>
          </mc:Fallback>
        </mc:AlternateContent>
      </p:grpSp>
      <p:pic>
        <p:nvPicPr>
          <p:cNvPr id="27" name="図 26">
            <a:extLst>
              <a:ext uri="{FF2B5EF4-FFF2-40B4-BE49-F238E27FC236}">
                <a16:creationId xmlns:a16="http://schemas.microsoft.com/office/drawing/2014/main" id="{FE2F34DE-58F9-4A8F-9FBC-CD50F76360DF}"/>
              </a:ext>
            </a:extLst>
          </p:cNvPr>
          <p:cNvPicPr>
            <a:picLocks noChangeAspect="1"/>
          </p:cNvPicPr>
          <p:nvPr/>
        </p:nvPicPr>
        <p:blipFill rotWithShape="1">
          <a:blip r:embed="rId2"/>
          <a:srcRect l="24953" t="33894" r="40940" b="59845"/>
          <a:stretch/>
        </p:blipFill>
        <p:spPr>
          <a:xfrm>
            <a:off x="1191764" y="2134130"/>
            <a:ext cx="6229761" cy="737361"/>
          </a:xfrm>
          <a:prstGeom prst="rect">
            <a:avLst/>
          </a:prstGeom>
        </p:spPr>
      </p:pic>
      <p:sp>
        <p:nvSpPr>
          <p:cNvPr id="28" name="Rectangle 3">
            <a:extLst>
              <a:ext uri="{FF2B5EF4-FFF2-40B4-BE49-F238E27FC236}">
                <a16:creationId xmlns:a16="http://schemas.microsoft.com/office/drawing/2014/main" id="{C568B5DB-978F-4FD8-BD95-613309218F1F}"/>
              </a:ext>
            </a:extLst>
          </p:cNvPr>
          <p:cNvSpPr>
            <a:spLocks noChangeArrowheads="1"/>
          </p:cNvSpPr>
          <p:nvPr/>
        </p:nvSpPr>
        <p:spPr bwMode="auto">
          <a:xfrm>
            <a:off x="329422" y="1956393"/>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b="0" u="none" strike="noStrike" cap="none" normalizeH="0" baseline="0" dirty="0">
                <a:ln>
                  <a:noFill/>
                </a:ln>
                <a:solidFill>
                  <a:schemeClr val="tx1"/>
                </a:solidFill>
                <a:effectLst/>
                <a:latin typeface="Arial" panose="020B0604020202020204" pitchFamily="34" charset="0"/>
                <a:ea typeface="MathJax_Math"/>
              </a:rPr>
              <a:t>対数尤度関数</a:t>
            </a:r>
            <a:endParaRPr kumimoji="0" lang="ja-JP" altLang="ja-JP" sz="6600" b="0" u="none" strike="noStrike" cap="none" normalizeH="0" baseline="0" dirty="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77ED375A-A98F-4AA4-B671-2ADB73FC336E}"/>
              </a:ext>
            </a:extLst>
          </p:cNvPr>
          <p:cNvSpPr/>
          <p:nvPr/>
        </p:nvSpPr>
        <p:spPr bwMode="auto">
          <a:xfrm>
            <a:off x="3280738" y="2325725"/>
            <a:ext cx="467240" cy="369332"/>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i="0" u="none" strike="noStrike" cap="none" normalizeH="0" baseline="0">
              <a:ln>
                <a:noFill/>
              </a:ln>
              <a:effectLst/>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0C19150D-9D06-42B9-9E7D-1ADECBF5227A}"/>
                  </a:ext>
                </a:extLst>
              </p:cNvPr>
              <p:cNvSpPr/>
              <p:nvPr/>
            </p:nvSpPr>
            <p:spPr>
              <a:xfrm>
                <a:off x="3159814" y="2185251"/>
                <a:ext cx="66909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pt-BR"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dPr>
                        <m:e>
                          <m:f>
                            <m:fPr>
                              <m:type m:val="noBar"/>
                              <m:ctrlPr>
                                <a:rPr lang="pt-BR" altLang="ja-JP" i="1">
                                  <a:solidFill>
                                    <a:srgbClr val="000000"/>
                                  </a:solidFill>
                                  <a:latin typeface="Cambria Math" panose="02040503050406030204" pitchFamily="18" charset="0"/>
                                  <a:ea typeface="Meiryo UI" panose="020B0604030504040204" pitchFamily="50" charset="-128"/>
                                  <a:cs typeface="Meiryo UI" panose="020B0604030504040204" pitchFamily="50" charset="-128"/>
                                </a:rPr>
                              </m:ctrlPr>
                            </m:fPr>
                            <m:num>
                              <m:r>
                                <m:rPr>
                                  <m:sty m:val="p"/>
                                </m:rPr>
                                <a:rPr lang="en-US" altLang="ja-JP"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N</m:t>
                              </m:r>
                            </m:num>
                            <m:den>
                              <m:r>
                                <a:rPr lang="en-US" altLang="ja-JP" b="0" i="1" smtClean="0">
                                  <a:solidFill>
                                    <a:srgbClr val="000000"/>
                                  </a:solidFill>
                                  <a:latin typeface="Cambria Math" panose="02040503050406030204" pitchFamily="18" charset="0"/>
                                  <a:ea typeface="Meiryo UI" panose="020B0604030504040204" pitchFamily="50" charset="-128"/>
                                  <a:cs typeface="Meiryo UI" panose="020B0604030504040204" pitchFamily="50" charset="-128"/>
                                </a:rPr>
                                <m:t>𝑦</m:t>
                              </m:r>
                            </m:den>
                          </m:f>
                        </m:e>
                      </m:d>
                    </m:oMath>
                  </m:oMathPara>
                </a14:m>
                <a:endParaRPr lang="ja-JP" altLang="en-US" dirty="0"/>
              </a:p>
            </p:txBody>
          </p:sp>
        </mc:Choice>
        <mc:Fallback xmlns="">
          <p:sp>
            <p:nvSpPr>
              <p:cNvPr id="31" name="正方形/長方形 30">
                <a:extLst>
                  <a:ext uri="{FF2B5EF4-FFF2-40B4-BE49-F238E27FC236}">
                    <a16:creationId xmlns:a16="http://schemas.microsoft.com/office/drawing/2014/main" id="{0C19150D-9D06-42B9-9E7D-1ADECBF5227A}"/>
                  </a:ext>
                </a:extLst>
              </p:cNvPr>
              <p:cNvSpPr>
                <a:spLocks noRot="1" noChangeAspect="1" noMove="1" noResize="1" noEditPoints="1" noAdjustHandles="1" noChangeArrowheads="1" noChangeShapeType="1" noTextEdit="1"/>
              </p:cNvSpPr>
              <p:nvPr/>
            </p:nvSpPr>
            <p:spPr>
              <a:xfrm>
                <a:off x="3159814" y="2185251"/>
                <a:ext cx="669094" cy="714683"/>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6830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6.5 </a:t>
            </a:r>
            <a:r>
              <a:rPr lang="ja-JP" altLang="en-US" dirty="0"/>
              <a:t>交互作用項の入った線形予測子</a:t>
            </a:r>
            <a:endParaRPr kumimoji="1" lang="ja-JP" altLang="en-US" dirty="0"/>
          </a:p>
        </p:txBody>
      </p:sp>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
        <p:nvSpPr>
          <p:cNvPr id="2" name="正方形/長方形 1">
            <a:extLst>
              <a:ext uri="{FF2B5EF4-FFF2-40B4-BE49-F238E27FC236}">
                <a16:creationId xmlns:a16="http://schemas.microsoft.com/office/drawing/2014/main" id="{E3946155-5791-407B-8039-27E5EF4FD287}"/>
              </a:ext>
            </a:extLst>
          </p:cNvPr>
          <p:cNvSpPr/>
          <p:nvPr/>
        </p:nvSpPr>
        <p:spPr>
          <a:xfrm>
            <a:off x="450996" y="888947"/>
            <a:ext cx="8655789" cy="369332"/>
          </a:xfrm>
          <a:prstGeom prst="rect">
            <a:avLst/>
          </a:prstGeom>
        </p:spPr>
        <p:txBody>
          <a:bodyPr wrap="square">
            <a:spAutoFit/>
          </a:bodyPr>
          <a:lstStyle/>
          <a:p>
            <a:r>
              <a:rPr lang="ja-JP" altLang="en-US" b="1" dirty="0"/>
              <a:t>交互作用項</a:t>
            </a:r>
            <a:r>
              <a:rPr lang="ja-JP" altLang="en-US" dirty="0"/>
              <a:t>は説明変数間の積で、観測データの複雑なパターンの抽出を狙ったもの</a:t>
            </a:r>
          </a:p>
        </p:txBody>
      </p:sp>
      <p:sp>
        <p:nvSpPr>
          <p:cNvPr id="4" name="テキスト ボックス 3">
            <a:extLst>
              <a:ext uri="{FF2B5EF4-FFF2-40B4-BE49-F238E27FC236}">
                <a16:creationId xmlns:a16="http://schemas.microsoft.com/office/drawing/2014/main" id="{328BBF72-6153-468E-8798-C1EDBD045F2B}"/>
              </a:ext>
            </a:extLst>
          </p:cNvPr>
          <p:cNvSpPr txBox="1"/>
          <p:nvPr/>
        </p:nvSpPr>
        <p:spPr>
          <a:xfrm>
            <a:off x="3221665" y="3471557"/>
            <a:ext cx="688256" cy="318924"/>
          </a:xfrm>
          <a:prstGeom prst="rect">
            <a:avLst/>
          </a:prstGeom>
          <a:noFill/>
        </p:spPr>
        <p:txBody>
          <a:bodyPr wrap="none" lIns="36000" tIns="36000" rIns="36000" bIns="36000" rtlCol="0" anchor="ctr" anchorCtr="0">
            <a:spAutoFit/>
          </a:bodyPr>
          <a:lstStyle/>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未作成</a:t>
            </a:r>
          </a:p>
        </p:txBody>
      </p:sp>
    </p:spTree>
    <p:extLst>
      <p:ext uri="{BB962C8B-B14F-4D97-AF65-F5344CB8AC3E}">
        <p14:creationId xmlns:p14="http://schemas.microsoft.com/office/powerpoint/2010/main" val="58742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6.6 </a:t>
            </a:r>
            <a:r>
              <a:rPr lang="ja-JP" altLang="en-US" dirty="0"/>
              <a:t>割算値の統計モデリングはやめよう</a:t>
            </a:r>
            <a:endParaRPr kumimoji="1" lang="ja-JP" altLang="en-US" dirty="0"/>
          </a:p>
        </p:txBody>
      </p:sp>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
        <p:nvSpPr>
          <p:cNvPr id="3" name="正方形/長方形 2">
            <a:extLst>
              <a:ext uri="{FF2B5EF4-FFF2-40B4-BE49-F238E27FC236}">
                <a16:creationId xmlns:a16="http://schemas.microsoft.com/office/drawing/2014/main" id="{E4E63748-8BEE-4BC0-AF41-9B48EB6907C4}"/>
              </a:ext>
            </a:extLst>
          </p:cNvPr>
          <p:cNvSpPr/>
          <p:nvPr/>
        </p:nvSpPr>
        <p:spPr>
          <a:xfrm>
            <a:off x="449703" y="894263"/>
            <a:ext cx="8789990" cy="3416320"/>
          </a:xfrm>
          <a:prstGeom prst="rect">
            <a:avLst/>
          </a:prstGeom>
        </p:spPr>
        <p:txBody>
          <a:bodyPr wrap="square">
            <a:spAutoFit/>
          </a:bodyPr>
          <a:lstStyle/>
          <a:p>
            <a:r>
              <a:rPr lang="ja-JP" altLang="en-US" dirty="0"/>
              <a:t>ロジスティック回帰を使うことで何かしらの発生確率を推測できるので、</a:t>
            </a:r>
            <a:endParaRPr lang="en-US" altLang="ja-JP" dirty="0"/>
          </a:p>
          <a:p>
            <a:r>
              <a:rPr lang="ja-JP" altLang="en-US" dirty="0"/>
              <a:t>（観測データ）</a:t>
            </a:r>
            <a:r>
              <a:rPr lang="en-US" altLang="ja-JP" dirty="0"/>
              <a:t>/</a:t>
            </a:r>
            <a:r>
              <a:rPr lang="ja-JP" altLang="en-US" dirty="0"/>
              <a:t>（観測データ）のような割算値を</a:t>
            </a:r>
            <a:r>
              <a:rPr lang="ja-JP" altLang="en-US" dirty="0" err="1"/>
              <a:t>使うの</a:t>
            </a:r>
            <a:r>
              <a:rPr lang="ja-JP" altLang="en-US" dirty="0"/>
              <a:t>はやめましょう</a:t>
            </a:r>
            <a:endParaRPr lang="en-US" altLang="ja-JP" dirty="0"/>
          </a:p>
          <a:p>
            <a:endParaRPr lang="en-US" altLang="ja-JP" dirty="0"/>
          </a:p>
          <a:p>
            <a:r>
              <a:rPr lang="en-US" altLang="ja-JP" dirty="0"/>
              <a:t>[</a:t>
            </a:r>
            <a:r>
              <a:rPr lang="ja-JP" altLang="en-US" dirty="0"/>
              <a:t>理由</a:t>
            </a:r>
            <a:r>
              <a:rPr lang="en-US" altLang="ja-JP" dirty="0"/>
              <a:t>]</a:t>
            </a:r>
          </a:p>
          <a:p>
            <a:r>
              <a:rPr lang="ja-JP" altLang="en-US" dirty="0"/>
              <a:t>　・情報が失われる</a:t>
            </a:r>
            <a:endParaRPr lang="en-US" altLang="ja-JP" dirty="0"/>
          </a:p>
          <a:p>
            <a:r>
              <a:rPr lang="en-US" altLang="ja-JP" dirty="0"/>
              <a:t>	</a:t>
            </a:r>
            <a:r>
              <a:rPr lang="ja-JP" altLang="en-US" dirty="0"/>
              <a:t>例）</a:t>
            </a:r>
            <a:r>
              <a:rPr lang="en-US" altLang="ja-JP" dirty="0"/>
              <a:t>1000</a:t>
            </a:r>
            <a:r>
              <a:rPr lang="ja-JP" altLang="en-US" dirty="0"/>
              <a:t>打数</a:t>
            </a:r>
            <a:r>
              <a:rPr lang="en-US" altLang="ja-JP" dirty="0"/>
              <a:t>300</a:t>
            </a:r>
            <a:r>
              <a:rPr lang="ja-JP" altLang="en-US" dirty="0"/>
              <a:t>安打と</a:t>
            </a:r>
            <a:r>
              <a:rPr lang="en-US" altLang="ja-JP" dirty="0"/>
              <a:t>10</a:t>
            </a:r>
            <a:r>
              <a:rPr lang="ja-JP" altLang="en-US" dirty="0"/>
              <a:t>打数</a:t>
            </a:r>
            <a:r>
              <a:rPr lang="en-US" altLang="ja-JP" dirty="0"/>
              <a:t>3</a:t>
            </a:r>
            <a:r>
              <a:rPr lang="ja-JP" altLang="en-US" dirty="0"/>
              <a:t>安打のプレイヤーは両方三割打者だが、</a:t>
            </a:r>
            <a:endParaRPr lang="en-US" altLang="ja-JP" dirty="0"/>
          </a:p>
          <a:p>
            <a:r>
              <a:rPr lang="ja-JP" altLang="en-US" dirty="0"/>
              <a:t>　　　　　　　　　打数や安打の情報が失われてしまう</a:t>
            </a:r>
            <a:endParaRPr lang="en-US" altLang="ja-JP" dirty="0"/>
          </a:p>
          <a:p>
            <a:r>
              <a:rPr lang="ja-JP" altLang="en-US" dirty="0"/>
              <a:t>　・変換された値の分布はどうなるか</a:t>
            </a:r>
            <a:endParaRPr lang="en-US" altLang="ja-JP" dirty="0"/>
          </a:p>
          <a:p>
            <a:r>
              <a:rPr lang="en-US" altLang="ja-JP" dirty="0"/>
              <a:t>	</a:t>
            </a:r>
            <a:r>
              <a:rPr lang="ja-JP" altLang="en-US" dirty="0"/>
              <a:t>例）分母、分子に誤差の入ったデータで割った場合はどのような確率分布になるか</a:t>
            </a:r>
            <a:endParaRPr lang="en-US" altLang="ja-JP" dirty="0"/>
          </a:p>
          <a:p>
            <a:endParaRPr lang="en-US" altLang="ja-JP" dirty="0"/>
          </a:p>
          <a:p>
            <a:endParaRPr lang="en-US" altLang="ja-JP" dirty="0"/>
          </a:p>
          <a:p>
            <a:r>
              <a:rPr lang="ja-JP" altLang="en-US" dirty="0"/>
              <a:t>・加工するなら、割算値いらずの</a:t>
            </a:r>
            <a:r>
              <a:rPr lang="ja-JP" altLang="en-US" b="1" dirty="0"/>
              <a:t>オフセット項</a:t>
            </a:r>
            <a:r>
              <a:rPr lang="ja-JP" altLang="en-US" dirty="0" err="1"/>
              <a:t>わざ</a:t>
            </a:r>
            <a:endParaRPr lang="en-US" altLang="ja-JP" dirty="0"/>
          </a:p>
        </p:txBody>
      </p:sp>
      <p:sp>
        <p:nvSpPr>
          <p:cNvPr id="6" name="テキスト ボックス 5">
            <a:extLst>
              <a:ext uri="{FF2B5EF4-FFF2-40B4-BE49-F238E27FC236}">
                <a16:creationId xmlns:a16="http://schemas.microsoft.com/office/drawing/2014/main" id="{027A8703-6A91-4E09-9B6C-B7AC064E50DA}"/>
              </a:ext>
            </a:extLst>
          </p:cNvPr>
          <p:cNvSpPr txBox="1"/>
          <p:nvPr/>
        </p:nvSpPr>
        <p:spPr>
          <a:xfrm>
            <a:off x="2775097" y="4726199"/>
            <a:ext cx="688256" cy="318924"/>
          </a:xfrm>
          <a:prstGeom prst="rect">
            <a:avLst/>
          </a:prstGeom>
          <a:noFill/>
        </p:spPr>
        <p:txBody>
          <a:bodyPr wrap="none" lIns="36000" tIns="36000" rIns="36000" bIns="36000" rtlCol="0" anchor="ctr" anchorCtr="0">
            <a:spAutoFit/>
          </a:bodyPr>
          <a:lstStyle/>
          <a:p>
            <a:pPr algn="l" eaLnBrk="1" hangingPunct="1">
              <a:buClr>
                <a:srgbClr val="CF142B"/>
              </a:buClr>
            </a:pPr>
            <a:r>
              <a:rPr kumimoji="1" lang="ja-JP" altLang="en-US" sz="16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未作成</a:t>
            </a:r>
          </a:p>
        </p:txBody>
      </p:sp>
    </p:spTree>
    <p:extLst>
      <p:ext uri="{BB962C8B-B14F-4D97-AF65-F5344CB8AC3E}">
        <p14:creationId xmlns:p14="http://schemas.microsoft.com/office/powerpoint/2010/main" val="3436654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94BD0838-12B8-4B83-91E5-5E156CC9F323}"/>
              </a:ext>
            </a:extLst>
          </p:cNvPr>
          <p:cNvSpPr>
            <a:spLocks noGrp="1"/>
          </p:cNvSpPr>
          <p:nvPr>
            <p:ph type="title"/>
          </p:nvPr>
        </p:nvSpPr>
        <p:spPr>
          <a:xfrm>
            <a:off x="959207" y="169781"/>
            <a:ext cx="7715666" cy="442035"/>
          </a:xfrm>
        </p:spPr>
        <p:txBody>
          <a:bodyPr/>
          <a:lstStyle/>
          <a:p>
            <a:r>
              <a:rPr lang="en-US" altLang="ja-JP" dirty="0"/>
              <a:t>6.7 </a:t>
            </a:r>
            <a:r>
              <a:rPr lang="ja-JP" altLang="en-US" dirty="0"/>
              <a:t>正規分布とその尤度</a:t>
            </a:r>
            <a:endParaRPr kumimoji="1" lang="ja-JP" altLang="en-US" dirty="0"/>
          </a:p>
        </p:txBody>
      </p:sp>
      <p:sp>
        <p:nvSpPr>
          <p:cNvPr id="13" name="正方形/長方形 12">
            <a:extLst>
              <a:ext uri="{FF2B5EF4-FFF2-40B4-BE49-F238E27FC236}">
                <a16:creationId xmlns:a16="http://schemas.microsoft.com/office/drawing/2014/main" id="{3EEFCF30-B7A5-42CA-A160-CC60EB376525}"/>
              </a:ext>
            </a:extLst>
          </p:cNvPr>
          <p:cNvSpPr/>
          <p:nvPr/>
        </p:nvSpPr>
        <p:spPr>
          <a:xfrm>
            <a:off x="6689208" y="6631826"/>
            <a:ext cx="3217234" cy="232911"/>
          </a:xfrm>
          <a:prstGeom prst="rect">
            <a:avLst/>
          </a:prstGeom>
        </p:spPr>
        <p:txBody>
          <a:bodyPr wrap="square">
            <a:spAutoFit/>
          </a:bodyPr>
          <a:lstStyle/>
          <a:p>
            <a:r>
              <a:rPr lang="en-US" altLang="ja-JP" sz="900" dirty="0">
                <a:solidFill>
                  <a:srgbClr val="0070C0"/>
                </a:solidFill>
              </a:rPr>
              <a:t>URL: </a:t>
            </a:r>
            <a:r>
              <a:rPr lang="ja-JP" altLang="en-US" sz="900" dirty="0">
                <a:solidFill>
                  <a:srgbClr val="0070C0"/>
                </a:solidFill>
              </a:rPr>
              <a:t>https://ohke.hateblo.jp/entry/2018/02/12/230000</a:t>
            </a:r>
          </a:p>
        </p:txBody>
      </p:sp>
      <p:sp>
        <p:nvSpPr>
          <p:cNvPr id="3" name="正方形/長方形 2">
            <a:extLst>
              <a:ext uri="{FF2B5EF4-FFF2-40B4-BE49-F238E27FC236}">
                <a16:creationId xmlns:a16="http://schemas.microsoft.com/office/drawing/2014/main" id="{E4E63748-8BEE-4BC0-AF41-9B48EB6907C4}"/>
              </a:ext>
            </a:extLst>
          </p:cNvPr>
          <p:cNvSpPr/>
          <p:nvPr/>
        </p:nvSpPr>
        <p:spPr>
          <a:xfrm>
            <a:off x="449703" y="894263"/>
            <a:ext cx="8789990" cy="4524315"/>
          </a:xfrm>
          <a:prstGeom prst="rect">
            <a:avLst/>
          </a:prstGeom>
        </p:spPr>
        <p:txBody>
          <a:bodyPr wrap="square">
            <a:spAutoFit/>
          </a:bodyPr>
          <a:lstStyle/>
          <a:p>
            <a:r>
              <a:rPr lang="ja-JP" altLang="en-US" dirty="0"/>
              <a:t>■</a:t>
            </a:r>
            <a:r>
              <a:rPr lang="ja-JP" altLang="en-US" b="1" dirty="0"/>
              <a:t>正規分布（＝ガウス分布）</a:t>
            </a:r>
            <a:endParaRPr lang="en-US" altLang="ja-JP" b="1" dirty="0"/>
          </a:p>
          <a:p>
            <a:r>
              <a:rPr lang="ja-JP" altLang="en-US" dirty="0"/>
              <a:t>　連続値データを扱うための確率分布</a:t>
            </a:r>
            <a:endParaRPr lang="en-US" altLang="ja-JP" dirty="0"/>
          </a:p>
          <a:p>
            <a:r>
              <a:rPr lang="ja-JP" altLang="en-US" dirty="0"/>
              <a:t>　そのため、確率密度で表現され、確率は特定区間の積分値となる</a:t>
            </a:r>
            <a:endParaRPr lang="en-US" altLang="ja-JP" dirty="0"/>
          </a:p>
          <a:p>
            <a:r>
              <a:rPr lang="ja-JP" altLang="en-US" dirty="0"/>
              <a:t>　平均値</a:t>
            </a:r>
            <a:r>
              <a:rPr lang="en-US" altLang="ja-JP" i="1" dirty="0"/>
              <a:t>μ</a:t>
            </a:r>
            <a:r>
              <a:rPr lang="ja-JP" altLang="en-US" i="1" dirty="0"/>
              <a:t>　　（</a:t>
            </a:r>
            <a:r>
              <a:rPr lang="ja-JP" altLang="en-US" dirty="0"/>
              <a:t>ポアソン分布と同じ</a:t>
            </a:r>
            <a:r>
              <a:rPr lang="ja-JP" altLang="en-US" i="1" dirty="0"/>
              <a:t>）</a:t>
            </a:r>
            <a:endParaRPr lang="en-US" altLang="ja-JP" i="1" dirty="0"/>
          </a:p>
          <a:p>
            <a:r>
              <a:rPr lang="ja-JP" altLang="en-US" dirty="0"/>
              <a:t>　標準偏差</a:t>
            </a:r>
            <a:r>
              <a:rPr lang="en-US" altLang="ja-JP" dirty="0"/>
              <a:t>σ</a:t>
            </a:r>
          </a:p>
          <a:p>
            <a:endParaRPr lang="en-US" altLang="ja-JP" dirty="0"/>
          </a:p>
          <a:p>
            <a:r>
              <a:rPr lang="en-US" altLang="ja-JP" dirty="0"/>
              <a:t>[</a:t>
            </a:r>
            <a:r>
              <a:rPr lang="ja-JP" altLang="en-US" dirty="0"/>
              <a:t>正規分布の確率式</a:t>
            </a:r>
            <a:r>
              <a:rPr lang="en-US" altLang="ja-JP" dirty="0"/>
              <a:t>]</a:t>
            </a:r>
          </a:p>
          <a:p>
            <a:endParaRPr lang="en-US" altLang="ja-JP" dirty="0"/>
          </a:p>
          <a:p>
            <a:endParaRPr lang="en-US" altLang="ja-JP" dirty="0"/>
          </a:p>
          <a:p>
            <a:endParaRPr lang="en-US" altLang="ja-JP" dirty="0"/>
          </a:p>
          <a:p>
            <a:r>
              <a:rPr lang="en-US" altLang="ja-JP" dirty="0"/>
              <a:t>[</a:t>
            </a:r>
            <a:r>
              <a:rPr lang="ja-JP" altLang="en-US" dirty="0"/>
              <a:t>尤度関数</a:t>
            </a:r>
            <a:r>
              <a:rPr lang="en-US" altLang="ja-JP" dirty="0"/>
              <a:t>]</a:t>
            </a:r>
          </a:p>
          <a:p>
            <a:endParaRPr lang="en-US" altLang="ja-JP" dirty="0"/>
          </a:p>
          <a:p>
            <a:endParaRPr lang="en-US" altLang="ja-JP" dirty="0"/>
          </a:p>
          <a:p>
            <a:endParaRPr lang="en-US" altLang="ja-JP" dirty="0"/>
          </a:p>
          <a:p>
            <a:endParaRPr lang="en-US" altLang="ja-JP" dirty="0"/>
          </a:p>
          <a:p>
            <a:endParaRPr lang="ja-JP" altLang="en-US" dirty="0"/>
          </a:p>
        </p:txBody>
      </p:sp>
      <p:pic>
        <p:nvPicPr>
          <p:cNvPr id="2" name="図 1">
            <a:extLst>
              <a:ext uri="{FF2B5EF4-FFF2-40B4-BE49-F238E27FC236}">
                <a16:creationId xmlns:a16="http://schemas.microsoft.com/office/drawing/2014/main" id="{81543D79-6F6E-4322-9DBE-9D14AF72F1D1}"/>
              </a:ext>
            </a:extLst>
          </p:cNvPr>
          <p:cNvPicPr>
            <a:picLocks noChangeAspect="1"/>
          </p:cNvPicPr>
          <p:nvPr/>
        </p:nvPicPr>
        <p:blipFill rotWithShape="1">
          <a:blip r:embed="rId2"/>
          <a:srcRect l="17281" t="47343" r="62862" b="47666"/>
          <a:stretch/>
        </p:blipFill>
        <p:spPr>
          <a:xfrm>
            <a:off x="1265275" y="2924439"/>
            <a:ext cx="3838855" cy="643269"/>
          </a:xfrm>
          <a:prstGeom prst="rect">
            <a:avLst/>
          </a:prstGeom>
        </p:spPr>
      </p:pic>
      <p:pic>
        <p:nvPicPr>
          <p:cNvPr id="6" name="図 5">
            <a:extLst>
              <a:ext uri="{FF2B5EF4-FFF2-40B4-BE49-F238E27FC236}">
                <a16:creationId xmlns:a16="http://schemas.microsoft.com/office/drawing/2014/main" id="{DEF98A6C-7B77-4741-B3D3-64D1936A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397" y="2566213"/>
            <a:ext cx="3771900" cy="2533650"/>
          </a:xfrm>
          <a:prstGeom prst="rect">
            <a:avLst/>
          </a:prstGeom>
        </p:spPr>
      </p:pic>
      <p:sp>
        <p:nvSpPr>
          <p:cNvPr id="7" name="テキスト ボックス 6">
            <a:extLst>
              <a:ext uri="{FF2B5EF4-FFF2-40B4-BE49-F238E27FC236}">
                <a16:creationId xmlns:a16="http://schemas.microsoft.com/office/drawing/2014/main" id="{E28D398C-FBCE-46EC-82AE-9E483592FAFF}"/>
              </a:ext>
            </a:extLst>
          </p:cNvPr>
          <p:cNvSpPr txBox="1"/>
          <p:nvPr/>
        </p:nvSpPr>
        <p:spPr>
          <a:xfrm rot="16200000">
            <a:off x="4881939" y="3712048"/>
            <a:ext cx="1683722" cy="241980"/>
          </a:xfrm>
          <a:prstGeom prst="rect">
            <a:avLst/>
          </a:prstGeom>
          <a:solidFill>
            <a:schemeClr val="bg1"/>
          </a:solidFill>
        </p:spPr>
        <p:txBody>
          <a:bodyPr wrap="none" lIns="36000" tIns="36000" rIns="36000" bIns="36000" rtlCol="0" anchor="ctr" anchorCtr="0">
            <a:spAutoFit/>
          </a:bodyPr>
          <a:lstStyle/>
          <a:p>
            <a:pPr algn="l" eaLnBrk="1" hangingPunct="1">
              <a:buClr>
                <a:srgbClr val="CF142B"/>
              </a:buClr>
            </a:pPr>
            <a:r>
              <a:rPr kumimoji="1" lang="ja-JP" altLang="en-US" sz="1100" b="0" dirty="0">
                <a:solidFill>
                  <a:srgbClr val="000000"/>
                </a:solidFill>
                <a:latin typeface="Segoe UI" panose="020B0502040204020203" pitchFamily="34" charset="0"/>
                <a:ea typeface="Meiryo UI" panose="020B0604030504040204" pitchFamily="50" charset="-128"/>
                <a:cs typeface="Meiryo UI" panose="020B0604030504040204" pitchFamily="50" charset="-128"/>
              </a:rPr>
              <a:t>（連続値のため）確率密度</a:t>
            </a:r>
          </a:p>
        </p:txBody>
      </p:sp>
      <p:pic>
        <p:nvPicPr>
          <p:cNvPr id="9" name="図 8">
            <a:extLst>
              <a:ext uri="{FF2B5EF4-FFF2-40B4-BE49-F238E27FC236}">
                <a16:creationId xmlns:a16="http://schemas.microsoft.com/office/drawing/2014/main" id="{1EB28328-F2D2-4240-93B2-655D2C788365}"/>
              </a:ext>
            </a:extLst>
          </p:cNvPr>
          <p:cNvPicPr>
            <a:picLocks noChangeAspect="1"/>
          </p:cNvPicPr>
          <p:nvPr/>
        </p:nvPicPr>
        <p:blipFill rotWithShape="1">
          <a:blip r:embed="rId4"/>
          <a:srcRect l="14168" t="39173" r="53793" b="53622"/>
          <a:stretch/>
        </p:blipFill>
        <p:spPr>
          <a:xfrm>
            <a:off x="1217274" y="3984076"/>
            <a:ext cx="4290853" cy="643269"/>
          </a:xfrm>
          <a:prstGeom prst="rect">
            <a:avLst/>
          </a:prstGeom>
        </p:spPr>
      </p:pic>
    </p:spTree>
    <p:extLst>
      <p:ext uri="{BB962C8B-B14F-4D97-AF65-F5344CB8AC3E}">
        <p14:creationId xmlns:p14="http://schemas.microsoft.com/office/powerpoint/2010/main" val="490472906"/>
      </p:ext>
    </p:extLst>
  </p:cSld>
  <p:clrMapOvr>
    <a:masterClrMapping/>
  </p:clrMapOvr>
</p:sld>
</file>

<file path=ppt/theme/theme1.xml><?xml version="1.0" encoding="utf-8"?>
<a:theme xmlns:a="http://schemas.openxmlformats.org/drawingml/2006/main" name="1_標準デザイン">
  <a:themeElements>
    <a:clrScheme name="ユーザー定義 2">
      <a:dk1>
        <a:srgbClr val="323232"/>
      </a:dk1>
      <a:lt1>
        <a:sysClr val="window" lastClr="FFFFFF"/>
      </a:lt1>
      <a:dk2>
        <a:srgbClr val="CF142B"/>
      </a:dk2>
      <a:lt2>
        <a:srgbClr val="FFFFFF"/>
      </a:lt2>
      <a:accent1>
        <a:srgbClr val="CF142B"/>
      </a:accent1>
      <a:accent2>
        <a:srgbClr val="717171"/>
      </a:accent2>
      <a:accent3>
        <a:srgbClr val="F09192"/>
      </a:accent3>
      <a:accent4>
        <a:srgbClr val="F9C14B"/>
      </a:accent4>
      <a:accent5>
        <a:srgbClr val="B7D342"/>
      </a:accent5>
      <a:accent6>
        <a:srgbClr val="45BDCF"/>
      </a:accent6>
      <a:hlink>
        <a:srgbClr val="0000FF"/>
      </a:hlink>
      <a:folHlink>
        <a:srgbClr val="800080"/>
      </a:folHlink>
    </a:clrScheme>
    <a:fontScheme name="ユーザー定義 1">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600" i="0" u="none" strike="noStrike" cap="none" normalizeH="0" baseline="0" smtClean="0">
            <a:ln>
              <a:noFill/>
            </a:ln>
            <a:effectLst/>
            <a:latin typeface="Meiryo UI" panose="020B0604030504040204" pitchFamily="50" charset="-128"/>
            <a:ea typeface="Meiryo UI" panose="020B0604030504040204" pitchFamily="50" charset="-128"/>
          </a:defRPr>
        </a:defPPr>
      </a:lstStyle>
    </a:spDef>
    <a:lnDef>
      <a:spPr bwMode="auto">
        <a:xfrm>
          <a:off x="0" y="0"/>
          <a:ext cx="1" cy="1"/>
        </a:xfrm>
        <a:custGeom>
          <a:avLst/>
          <a:gdLst/>
          <a:ahLst/>
          <a:cxnLst/>
          <a:rect l="0" t="0" r="0" b="0"/>
          <a:pathLst/>
        </a:custGeom>
        <a:solidFill>
          <a:srgbClr val="FFFF99"/>
        </a:solidFill>
        <a:ln w="254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600" b="1" i="0" u="none" strike="noStrike" cap="none" normalizeH="0" baseline="0" smtClean="0">
            <a:ln>
              <a:noFill/>
            </a:ln>
            <a:solidFill>
              <a:schemeClr val="tx1"/>
            </a:solidFill>
            <a:effectLst/>
            <a:latin typeface="Arial" charset="0"/>
            <a:ea typeface="ＭＳ Ｐゴシック" pitchFamily="50" charset="-128"/>
          </a:defRPr>
        </a:defPPr>
      </a:lstStyle>
    </a:lnDef>
    <a:txDef>
      <a:spPr>
        <a:noFill/>
      </a:spPr>
      <a:bodyPr wrap="none" lIns="36000" tIns="36000" rIns="36000" bIns="36000" rtlCol="0" anchor="ctr" anchorCtr="0">
        <a:spAutoFit/>
      </a:bodyPr>
      <a:lstStyle>
        <a:defPPr algn="l" eaLnBrk="1" hangingPunct="1">
          <a:buClr>
            <a:srgbClr val="CF142B"/>
          </a:buClr>
          <a:defRPr kumimoji="1" sz="1600" b="0" dirty="0" smtClean="0">
            <a:solidFill>
              <a:srgbClr val="000000"/>
            </a:solidFill>
            <a:latin typeface="Segoe UI" panose="020B0502040204020203" pitchFamily="34" charset="0"/>
            <a:ea typeface="Meiryo UI" panose="020B0604030504040204" pitchFamily="50" charset="-128"/>
            <a:cs typeface="Meiryo UI" panose="020B0604030504040204"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3" id="{C4C753C8-A415-4C36-991B-C2B4C58453A8}" vid="{C08DDFE6-3241-44CE-A6C0-C273AEE4B579}"/>
    </a:ext>
  </a:extLst>
</a:theme>
</file>

<file path=ppt/theme/theme2.xml><?xml version="1.0" encoding="utf-8"?>
<a:theme xmlns:a="http://schemas.openxmlformats.org/drawingml/2006/main" name="1_Sign_off_slide master">
  <a:themeElements>
    <a:clrScheme name="ユーザー定義 1">
      <a:dk1>
        <a:srgbClr val="CF142B"/>
      </a:dk1>
      <a:lt1>
        <a:sysClr val="window" lastClr="FFFFFF"/>
      </a:lt1>
      <a:dk2>
        <a:srgbClr val="CF142B"/>
      </a:dk2>
      <a:lt2>
        <a:srgbClr val="FFFFFF"/>
      </a:lt2>
      <a:accent1>
        <a:srgbClr val="CF142B"/>
      </a:accent1>
      <a:accent2>
        <a:srgbClr val="717171"/>
      </a:accent2>
      <a:accent3>
        <a:srgbClr val="F09192"/>
      </a:accent3>
      <a:accent4>
        <a:srgbClr val="F9C14B"/>
      </a:accent4>
      <a:accent5>
        <a:srgbClr val="B7D342"/>
      </a:accent5>
      <a:accent6>
        <a:srgbClr val="45BDC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3" id="{C4C753C8-A415-4C36-991B-C2B4C58453A8}" vid="{C3511571-118C-412C-A3BD-5F5B0F8C1CB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CB924F7A94D1843B3033E6EB6C54FA1" ma:contentTypeVersion="2" ma:contentTypeDescription="新しいドキュメントを作成します。" ma:contentTypeScope="" ma:versionID="835c085fe3761aaacd4a9b35b7017985">
  <xsd:schema xmlns:xsd="http://www.w3.org/2001/XMLSchema" xmlns:xs="http://www.w3.org/2001/XMLSchema" xmlns:p="http://schemas.microsoft.com/office/2006/metadata/properties" xmlns:ns2="9f10bcae-fe0a-4002-b838-911b99908c93" targetNamespace="http://schemas.microsoft.com/office/2006/metadata/properties" ma:root="true" ma:fieldsID="5d18039d66632fc73c812af380e4559b" ns2:_="">
    <xsd:import namespace="9f10bcae-fe0a-4002-b838-911b99908c9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10bcae-fe0a-4002-b838-911b99908c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C92F00-E3A7-47B4-90DB-A7A8DD14AF97}">
  <ds:schemaRefs>
    <ds:schemaRef ds:uri="http://schemas.microsoft.com/sharepoint/v3/contenttype/forms"/>
  </ds:schemaRefs>
</ds:datastoreItem>
</file>

<file path=customXml/itemProps2.xml><?xml version="1.0" encoding="utf-8"?>
<ds:datastoreItem xmlns:ds="http://schemas.openxmlformats.org/officeDocument/2006/customXml" ds:itemID="{293432FE-3D5D-4518-B0D6-6FFC26C6F549}">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9f10bcae-fe0a-4002-b838-911b99908c93"/>
    <ds:schemaRef ds:uri="http://www.w3.org/XML/1998/namespace"/>
  </ds:schemaRefs>
</ds:datastoreItem>
</file>

<file path=customXml/itemProps3.xml><?xml version="1.0" encoding="utf-8"?>
<ds:datastoreItem xmlns:ds="http://schemas.openxmlformats.org/officeDocument/2006/customXml" ds:itemID="{E46C4EC3-AC98-441B-BE33-56BD982E5E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10bcae-fe0a-4002-b838-911b99908c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18503</TotalTime>
  <Words>550</Words>
  <Application>Microsoft Office PowerPoint</Application>
  <PresentationFormat>A4 210 x 297 mm</PresentationFormat>
  <Paragraphs>132</Paragraphs>
  <Slides>11</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11</vt:i4>
      </vt:variant>
    </vt:vector>
  </HeadingPairs>
  <TitlesOfParts>
    <vt:vector size="25" baseType="lpstr">
      <vt:lpstr>M+1P+IPAG circle</vt:lpstr>
      <vt:lpstr>MathJax_Main</vt:lpstr>
      <vt:lpstr>MathJax_Math</vt:lpstr>
      <vt:lpstr>Meiryo UI</vt:lpstr>
      <vt:lpstr>ＭＳ Ｐゴシック</vt:lpstr>
      <vt:lpstr>メイリオ</vt:lpstr>
      <vt:lpstr>Arial</vt:lpstr>
      <vt:lpstr>Calibri</vt:lpstr>
      <vt:lpstr>Cambria Math</vt:lpstr>
      <vt:lpstr>Segoe UI</vt:lpstr>
      <vt:lpstr>Tahoma</vt:lpstr>
      <vt:lpstr>Wingdings</vt:lpstr>
      <vt:lpstr>1_標準デザイン</vt:lpstr>
      <vt:lpstr>1_Sign_off_slide master</vt:lpstr>
      <vt:lpstr>第６章 GLMの応用範囲をひろげる -ロジスティック回帰など-</vt:lpstr>
      <vt:lpstr>第6章の位置づけ</vt:lpstr>
      <vt:lpstr>6.1 さまざまな種類のデータで応用できるGLM</vt:lpstr>
      <vt:lpstr>6.2,3 二項分布</vt:lpstr>
      <vt:lpstr>6.4 ロジスティック回帰</vt:lpstr>
      <vt:lpstr>6.4.2 ロジスティック回帰のパラメータ推定</vt:lpstr>
      <vt:lpstr>6.5 交互作用項の入った線形予測子</vt:lpstr>
      <vt:lpstr>6.6 割算値の統計モデリングはやめよう</vt:lpstr>
      <vt:lpstr>6.7 正規分布とその尤度</vt:lpstr>
      <vt:lpstr>6.7 ガンマ分布とその尤度</vt:lpstr>
      <vt:lpstr>PowerPoint プレゼンテーション</vt:lpstr>
    </vt:vector>
  </TitlesOfParts>
  <Company>RFG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第５章 GLMの尤度比検定と 検定の非対称性</dc:title>
  <dc:creator>Takagi Satoshi (高木 智史)</dc:creator>
  <cp:lastModifiedBy>Takita Kohei (瀧田 浩平)</cp:lastModifiedBy>
  <cp:revision>96</cp:revision>
  <dcterms:created xsi:type="dcterms:W3CDTF">2019-06-06T00:49:33Z</dcterms:created>
  <dcterms:modified xsi:type="dcterms:W3CDTF">2019-06-19T07:15:35Z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0x010100ECB924F7A94D1843B3033E6EB6C54FA1</vt:lpwstr>
  </property>
</Properties>
</file>